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  <p:sldId id="268" r:id="rId5"/>
    <p:sldId id="276" r:id="rId6"/>
    <p:sldId id="258" r:id="rId7"/>
    <p:sldId id="261" r:id="rId8"/>
    <p:sldId id="270" r:id="rId9"/>
    <p:sldId id="272" r:id="rId10"/>
    <p:sldId id="271" r:id="rId11"/>
    <p:sldId id="273" r:id="rId12"/>
    <p:sldId id="274" r:id="rId13"/>
    <p:sldId id="263" r:id="rId14"/>
    <p:sldId id="278" r:id="rId15"/>
    <p:sldId id="27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24E24"/>
    <a:srgbClr val="04863F"/>
    <a:srgbClr val="07F372"/>
    <a:srgbClr val="79FBB4"/>
    <a:srgbClr val="1154C1"/>
    <a:srgbClr val="448CE4"/>
    <a:srgbClr val="5DB3CB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1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77;&#1084;&#1077;&#1085;&#1072;\&#1082;&#1086;&#1085;&#1092;&#1077;&#1088;&#1077;&#1085;&#1094;&#1080;&#1103;%20&#1089;&#1090;&#1072;&#1090;&#1080;&#1089;&#1090;&#1080;&#1082;&#1072;\&#1074;&#1088;&#108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77;&#1084;&#1077;&#1085;&#1072;\&#1082;&#1086;&#1085;&#1092;&#1077;&#1088;&#1077;&#1085;&#1094;&#1080;&#1103;%20&#1089;&#1090;&#1072;&#1090;&#1080;&#1089;&#1090;&#1080;&#1082;&#1072;\&#1074;&#1088;&#108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77;&#1084;&#1077;&#1085;&#1072;\&#1082;&#1091;&#1088;&#1089;&#1086;&#1074;&#1072;&#1103;%20&#1088;&#1072;&#1073;&#1086;&#1090;&#1072;\&#1077;&#1082;&#1089;&#1077;&#1083;&#1100;%20&#1087;&#1086;%20&#1085;&#1086;&#1074;&#1086;&#1081;\&#1074;&#1088;&#108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77;&#1084;&#1077;&#1085;&#1072;\&#1082;&#1086;&#1085;&#1092;&#1077;&#1088;&#1077;&#1085;&#1094;&#1080;&#1103;%20&#1089;&#1090;&#1072;&#1090;&#1080;&#1089;&#1090;&#1080;&#1082;&#1072;\&#1080;&#1085;&#1076;&#1077;&#1082;&#1089;&#1099;%20&#1085;&#1086;&#1074;&#1086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Распределение доли федеральных округов в суммарных показателях по Российской федерации  </a:t>
            </a:r>
          </a:p>
        </c:rich>
      </c:tx>
      <c:layout/>
    </c:title>
    <c:plotArea>
      <c:layout/>
      <c:barChart>
        <c:barDir val="bar"/>
        <c:grouping val="percentStacked"/>
        <c:ser>
          <c:idx val="0"/>
          <c:order val="0"/>
          <c:tx>
            <c:strRef>
              <c:f>'график 1'!$A$4</c:f>
              <c:strCache>
                <c:ptCount val="1"/>
                <c:pt idx="0">
                  <c:v>Центральный 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1'!$B$4:$E$4</c:f>
              <c:numCache>
                <c:formatCode>0.0</c:formatCode>
                <c:ptCount val="4"/>
                <c:pt idx="0">
                  <c:v>3.8</c:v>
                </c:pt>
                <c:pt idx="1">
                  <c:v>26.2</c:v>
                </c:pt>
                <c:pt idx="2">
                  <c:v>36.5</c:v>
                </c:pt>
                <c:pt idx="3">
                  <c:v>35.470083534060528</c:v>
                </c:pt>
              </c:numCache>
            </c:numRef>
          </c:val>
        </c:ser>
        <c:ser>
          <c:idx val="1"/>
          <c:order val="1"/>
          <c:tx>
            <c:strRef>
              <c:f>'график 1'!$A$5</c:f>
              <c:strCache>
                <c:ptCount val="1"/>
                <c:pt idx="0">
                  <c:v>Приволжский </c:v>
                </c:pt>
              </c:strCache>
            </c:strRef>
          </c:tx>
          <c:spPr>
            <a:solidFill>
              <a:srgbClr val="FF1919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1'!$B$5:$E$5</c:f>
              <c:numCache>
                <c:formatCode>0.0</c:formatCode>
                <c:ptCount val="4"/>
                <c:pt idx="0">
                  <c:v>6.1</c:v>
                </c:pt>
                <c:pt idx="1">
                  <c:v>21.3</c:v>
                </c:pt>
                <c:pt idx="2">
                  <c:v>15.5</c:v>
                </c:pt>
                <c:pt idx="3">
                  <c:v>16.795365226357237</c:v>
                </c:pt>
              </c:numCache>
            </c:numRef>
          </c:val>
        </c:ser>
        <c:ser>
          <c:idx val="2"/>
          <c:order val="2"/>
          <c:tx>
            <c:strRef>
              <c:f>'график 1'!$A$6</c:f>
              <c:strCache>
                <c:ptCount val="1"/>
                <c:pt idx="0">
                  <c:v>Уральский </c:v>
                </c:pt>
              </c:strCache>
            </c:strRef>
          </c:tx>
          <c:spPr>
            <a:solidFill>
              <a:srgbClr val="F59D8B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1'!$B$6:$E$6</c:f>
              <c:numCache>
                <c:formatCode>0.0</c:formatCode>
                <c:ptCount val="4"/>
                <c:pt idx="0">
                  <c:v>10.6</c:v>
                </c:pt>
                <c:pt idx="1">
                  <c:v>8.6</c:v>
                </c:pt>
                <c:pt idx="2">
                  <c:v>15.1</c:v>
                </c:pt>
                <c:pt idx="3">
                  <c:v>10.264142006766429</c:v>
                </c:pt>
              </c:numCache>
            </c:numRef>
          </c:val>
        </c:ser>
        <c:ser>
          <c:idx val="3"/>
          <c:order val="3"/>
          <c:tx>
            <c:strRef>
              <c:f>'график 1'!$A$7</c:f>
              <c:strCache>
                <c:ptCount val="1"/>
                <c:pt idx="0">
                  <c:v>Северо-Западный </c:v>
                </c:pt>
              </c:strCache>
            </c:strRef>
          </c:tx>
          <c:spPr>
            <a:solidFill>
              <a:srgbClr val="024E24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1'!$B$7:$E$7</c:f>
              <c:numCache>
                <c:formatCode>0.0</c:formatCode>
                <c:ptCount val="4"/>
                <c:pt idx="0">
                  <c:v>9.9</c:v>
                </c:pt>
                <c:pt idx="1">
                  <c:v>9.5</c:v>
                </c:pt>
                <c:pt idx="2">
                  <c:v>9.9</c:v>
                </c:pt>
                <c:pt idx="3">
                  <c:v>10.030053616128905</c:v>
                </c:pt>
              </c:numCache>
            </c:numRef>
          </c:val>
        </c:ser>
        <c:ser>
          <c:idx val="4"/>
          <c:order val="4"/>
          <c:tx>
            <c:strRef>
              <c:f>'график 1'!$A$8</c:f>
              <c:strCache>
                <c:ptCount val="1"/>
                <c:pt idx="0">
                  <c:v>Южный </c:v>
                </c:pt>
              </c:strCache>
            </c:strRef>
          </c:tx>
          <c:spPr>
            <a:solidFill>
              <a:srgbClr val="04863F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1'!$B$8:$E$8</c:f>
              <c:numCache>
                <c:formatCode>0.0</c:formatCode>
                <c:ptCount val="4"/>
                <c:pt idx="0">
                  <c:v>3.5</c:v>
                </c:pt>
                <c:pt idx="1">
                  <c:v>16.100000000000001</c:v>
                </c:pt>
                <c:pt idx="2">
                  <c:v>7.7</c:v>
                </c:pt>
                <c:pt idx="3">
                  <c:v>11.099576901828648</c:v>
                </c:pt>
              </c:numCache>
            </c:numRef>
          </c:val>
        </c:ser>
        <c:ser>
          <c:idx val="5"/>
          <c:order val="5"/>
          <c:tx>
            <c:strRef>
              <c:f>'график 1'!$A$9</c:f>
              <c:strCache>
                <c:ptCount val="1"/>
                <c:pt idx="0">
                  <c:v>Сибирский </c:v>
                </c:pt>
              </c:strCache>
            </c:strRef>
          </c:tx>
          <c:spPr>
            <a:solidFill>
              <a:srgbClr val="07F372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1'!$B$9:$E$9</c:f>
              <c:numCache>
                <c:formatCode>0.0</c:formatCode>
                <c:ptCount val="4"/>
                <c:pt idx="0">
                  <c:v>30.1</c:v>
                </c:pt>
                <c:pt idx="1">
                  <c:v>13.8</c:v>
                </c:pt>
                <c:pt idx="2">
                  <c:v>10.7</c:v>
                </c:pt>
                <c:pt idx="3">
                  <c:v>11.239933429873718</c:v>
                </c:pt>
              </c:numCache>
            </c:numRef>
          </c:val>
        </c:ser>
        <c:ser>
          <c:idx val="6"/>
          <c:order val="6"/>
          <c:tx>
            <c:strRef>
              <c:f>'график 1'!$A$10</c:f>
              <c:strCache>
                <c:ptCount val="1"/>
                <c:pt idx="0">
                  <c:v>Дальневосточный </c:v>
                </c:pt>
              </c:strCache>
            </c:strRef>
          </c:tx>
          <c:spPr>
            <a:solidFill>
              <a:srgbClr val="79FBB4"/>
            </a:solidFill>
          </c:spPr>
          <c:cat>
            <c:strRef>
              <c:f>'график 1'!$B$2:$E$2</c:f>
              <c:strCache>
                <c:ptCount val="4"/>
                <c:pt idx="0">
                  <c:v>Площадь</c:v>
                </c:pt>
                <c:pt idx="1">
                  <c:v>Числ-ть населения </c:v>
                </c:pt>
                <c:pt idx="2">
                  <c:v>ВРП </c:v>
                </c:pt>
                <c:pt idx="3">
                  <c:v>Совокупные доходы населения</c:v>
                </c:pt>
              </c:strCache>
            </c:strRef>
          </c:cat>
          <c:val>
            <c:numRef>
              <c:f>'график 1'!$B$10:$E$10</c:f>
              <c:numCache>
                <c:formatCode>0.0</c:formatCode>
                <c:ptCount val="4"/>
                <c:pt idx="0">
                  <c:v>36.1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4.8525762246488942</c:v>
                </c:pt>
              </c:numCache>
            </c:numRef>
          </c:val>
        </c:ser>
        <c:overlap val="100"/>
        <c:axId val="34214272"/>
        <c:axId val="34215808"/>
      </c:barChart>
      <c:catAx>
        <c:axId val="34214272"/>
        <c:scaling>
          <c:orientation val="minMax"/>
        </c:scaling>
        <c:axPos val="l"/>
        <c:tickLblPos val="nextTo"/>
        <c:txPr>
          <a:bodyPr anchor="ctr" anchorCtr="0"/>
          <a:lstStyle/>
          <a:p>
            <a:pPr>
              <a:defRPr sz="2000" b="1"/>
            </a:pPr>
            <a:endParaRPr lang="ru-RU"/>
          </a:p>
        </c:txPr>
        <c:crossAx val="34215808"/>
        <c:crosses val="autoZero"/>
        <c:auto val="1"/>
        <c:lblAlgn val="ctr"/>
        <c:lblOffset val="100"/>
      </c:catAx>
      <c:valAx>
        <c:axId val="3421580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4214272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b="1" i="0" baseline="0"/>
              <a:t>Распределение суммарного ВРП Северо-Западного ФО по субъектам, %</a:t>
            </a:r>
          </a:p>
        </c:rich>
      </c:tx>
      <c:layout/>
    </c:title>
    <c:view3D>
      <c:rAngAx val="1"/>
    </c:view3D>
    <c:sideWall>
      <c:spPr>
        <a:solidFill>
          <a:prstClr val="white">
            <a:alpha val="78000"/>
          </a:prstClr>
        </a:solidFill>
        <a:ln>
          <a:noFill/>
        </a:ln>
      </c:spPr>
    </c:sideWall>
    <c:backWall>
      <c:spPr>
        <a:solidFill>
          <a:prstClr val="white">
            <a:alpha val="78000"/>
          </a:prstClr>
        </a:solidFill>
        <a:ln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'распр-е врп внутри фо графики'!$B$3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графики'!$B$24:$B$33</c:f>
              <c:numCache>
                <c:formatCode>0.00</c:formatCode>
                <c:ptCount val="10"/>
                <c:pt idx="0">
                  <c:v>4.8771600299876559</c:v>
                </c:pt>
                <c:pt idx="1">
                  <c:v>10.280486917392377</c:v>
                </c:pt>
                <c:pt idx="2">
                  <c:v>10.683906284598899</c:v>
                </c:pt>
                <c:pt idx="3">
                  <c:v>11.961095562404251</c:v>
                </c:pt>
                <c:pt idx="4">
                  <c:v>4.0259482766518566</c:v>
                </c:pt>
                <c:pt idx="5">
                  <c:v>9.6804572201401324</c:v>
                </c:pt>
                <c:pt idx="6">
                  <c:v>9.5306053693254356</c:v>
                </c:pt>
                <c:pt idx="7">
                  <c:v>3.6240846444289914</c:v>
                </c:pt>
                <c:pt idx="8">
                  <c:v>2.796675636343144</c:v>
                </c:pt>
                <c:pt idx="9">
                  <c:v>32.53958005872726</c:v>
                </c:pt>
              </c:numCache>
            </c:numRef>
          </c:val>
        </c:ser>
        <c:ser>
          <c:idx val="1"/>
          <c:order val="1"/>
          <c:tx>
            <c:strRef>
              <c:f>'распр-е врп внутри фо графики'!$C$3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5DB3CB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графики'!$C$24:$C$33</c:f>
              <c:numCache>
                <c:formatCode>0.00</c:formatCode>
                <c:ptCount val="10"/>
                <c:pt idx="0">
                  <c:v>4.7559952390966114</c:v>
                </c:pt>
                <c:pt idx="1">
                  <c:v>11.040018188354683</c:v>
                </c:pt>
                <c:pt idx="2">
                  <c:v>9.4883382830875789</c:v>
                </c:pt>
                <c:pt idx="3">
                  <c:v>9.227501254892104</c:v>
                </c:pt>
                <c:pt idx="4">
                  <c:v>4.5593872487729978</c:v>
                </c:pt>
                <c:pt idx="5">
                  <c:v>10.699000641867265</c:v>
                </c:pt>
                <c:pt idx="6">
                  <c:v>8.119500988046827</c:v>
                </c:pt>
                <c:pt idx="7">
                  <c:v>3.8787061276109971</c:v>
                </c:pt>
                <c:pt idx="8">
                  <c:v>2.7385349263375875</c:v>
                </c:pt>
                <c:pt idx="9">
                  <c:v>35.493017101933347</c:v>
                </c:pt>
              </c:numCache>
            </c:numRef>
          </c:val>
        </c:ser>
        <c:ser>
          <c:idx val="2"/>
          <c:order val="2"/>
          <c:tx>
            <c:strRef>
              <c:f>'распр-е врп внутри фо графики'!$D$3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448CE4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графики'!$D$24:$D$33</c:f>
              <c:numCache>
                <c:formatCode>0.00</c:formatCode>
                <c:ptCount val="10"/>
                <c:pt idx="0">
                  <c:v>4.6640037382031005</c:v>
                </c:pt>
                <c:pt idx="1">
                  <c:v>9.6995049406704581</c:v>
                </c:pt>
                <c:pt idx="2">
                  <c:v>9.3769451014564922</c:v>
                </c:pt>
                <c:pt idx="3">
                  <c:v>9.1032890594413995</c:v>
                </c:pt>
                <c:pt idx="4">
                  <c:v>4.5239451573852056</c:v>
                </c:pt>
                <c:pt idx="5">
                  <c:v>10.683624794101144</c:v>
                </c:pt>
                <c:pt idx="6">
                  <c:v>7.7178694046478569</c:v>
                </c:pt>
                <c:pt idx="7">
                  <c:v>3.5481807832545824</c:v>
                </c:pt>
                <c:pt idx="8">
                  <c:v>2.717380028397355</c:v>
                </c:pt>
                <c:pt idx="9">
                  <c:v>37.965256992442406</c:v>
                </c:pt>
              </c:numCache>
            </c:numRef>
          </c:val>
        </c:ser>
        <c:ser>
          <c:idx val="3"/>
          <c:order val="3"/>
          <c:tx>
            <c:strRef>
              <c:f>'распр-е врп внутри фо графики'!$E$3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1154C1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графики'!$E$24:$E$33</c:f>
              <c:numCache>
                <c:formatCode>0.00</c:formatCode>
                <c:ptCount val="10"/>
                <c:pt idx="0">
                  <c:v>4.270189587512311</c:v>
                </c:pt>
                <c:pt idx="1">
                  <c:v>9.8209346885708086</c:v>
                </c:pt>
                <c:pt idx="2">
                  <c:v>9.5278437324849587</c:v>
                </c:pt>
                <c:pt idx="3">
                  <c:v>9.8571941194828945</c:v>
                </c:pt>
                <c:pt idx="4">
                  <c:v>4.285661255707355</c:v>
                </c:pt>
                <c:pt idx="5">
                  <c:v>11.110848361611747</c:v>
                </c:pt>
                <c:pt idx="6">
                  <c:v>7.38791404241785</c:v>
                </c:pt>
                <c:pt idx="7">
                  <c:v>3.4904468406587732</c:v>
                </c:pt>
                <c:pt idx="8">
                  <c:v>2.7028124431441398</c:v>
                </c:pt>
                <c:pt idx="9">
                  <c:v>37.546154928409173</c:v>
                </c:pt>
              </c:numCache>
            </c:numRef>
          </c:val>
        </c:ser>
        <c:ser>
          <c:idx val="4"/>
          <c:order val="4"/>
          <c:tx>
            <c:strRef>
              <c:f>'распр-е врп внутри фо графики'!$F$3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79FBB4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графики'!$F$24:$F$33</c:f>
              <c:numCache>
                <c:formatCode>0.00</c:formatCode>
                <c:ptCount val="10"/>
                <c:pt idx="0">
                  <c:v>3.6588757609083302</c:v>
                </c:pt>
                <c:pt idx="1">
                  <c:v>8.9219340937105471</c:v>
                </c:pt>
                <c:pt idx="2">
                  <c:v>9.6661766839652277</c:v>
                </c:pt>
                <c:pt idx="3">
                  <c:v>10.941797377688522</c:v>
                </c:pt>
                <c:pt idx="4">
                  <c:v>4.5123677690825437</c:v>
                </c:pt>
                <c:pt idx="5">
                  <c:v>11.28530960442937</c:v>
                </c:pt>
                <c:pt idx="6">
                  <c:v>8.4733558345684621</c:v>
                </c:pt>
                <c:pt idx="7">
                  <c:v>3.3387281151983683</c:v>
                </c:pt>
                <c:pt idx="8">
                  <c:v>2.4283976616434404</c:v>
                </c:pt>
                <c:pt idx="9">
                  <c:v>36.773057098805189</c:v>
                </c:pt>
              </c:numCache>
            </c:numRef>
          </c:val>
        </c:ser>
        <c:ser>
          <c:idx val="5"/>
          <c:order val="5"/>
          <c:tx>
            <c:strRef>
              <c:f>'распр-е врп внутри фо графики'!$G$3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07F372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графики'!$G$24:$G$33</c:f>
              <c:numCache>
                <c:formatCode>0.00</c:formatCode>
                <c:ptCount val="10"/>
                <c:pt idx="0">
                  <c:v>4.2852343858433395</c:v>
                </c:pt>
                <c:pt idx="1">
                  <c:v>9.5182289481793383</c:v>
                </c:pt>
                <c:pt idx="2">
                  <c:v>9.2474292138562255</c:v>
                </c:pt>
                <c:pt idx="3">
                  <c:v>10.777210461588586</c:v>
                </c:pt>
                <c:pt idx="4">
                  <c:v>4.5470885833725703</c:v>
                </c:pt>
                <c:pt idx="5">
                  <c:v>11.413443708292823</c:v>
                </c:pt>
                <c:pt idx="6">
                  <c:v>7.3825792727356374</c:v>
                </c:pt>
                <c:pt idx="7">
                  <c:v>3.5475609743900951</c:v>
                </c:pt>
                <c:pt idx="8">
                  <c:v>2.2548809015678688</c:v>
                </c:pt>
                <c:pt idx="9">
                  <c:v>37.026343550173522</c:v>
                </c:pt>
              </c:numCache>
            </c:numRef>
          </c:val>
        </c:ser>
        <c:ser>
          <c:idx val="6"/>
          <c:order val="6"/>
          <c:tx>
            <c:strRef>
              <c:f>'распр-е врп внутри фо графики'!$H$3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графики'!$H$24:$H$33</c:f>
              <c:numCache>
                <c:formatCode>0.00</c:formatCode>
                <c:ptCount val="10"/>
                <c:pt idx="0">
                  <c:v>3.8309830583714795</c:v>
                </c:pt>
                <c:pt idx="1">
                  <c:v>9.937683297795699</c:v>
                </c:pt>
                <c:pt idx="2">
                  <c:v>9.8213369550188148</c:v>
                </c:pt>
                <c:pt idx="3">
                  <c:v>9.1848660607075008</c:v>
                </c:pt>
                <c:pt idx="4">
                  <c:v>4.6910909084293335</c:v>
                </c:pt>
                <c:pt idx="5">
                  <c:v>12.064924716002125</c:v>
                </c:pt>
                <c:pt idx="6">
                  <c:v>7.192141573213596</c:v>
                </c:pt>
                <c:pt idx="7">
                  <c:v>3.4077834702684608</c:v>
                </c:pt>
                <c:pt idx="8">
                  <c:v>2.3407947210234847</c:v>
                </c:pt>
                <c:pt idx="9">
                  <c:v>37.528395239169519</c:v>
                </c:pt>
              </c:numCache>
            </c:numRef>
          </c:val>
        </c:ser>
        <c:ser>
          <c:idx val="7"/>
          <c:order val="7"/>
          <c:tx>
            <c:strRef>
              <c:f>'распр-е врп внутри фо графики'!$I$3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04863F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графики'!$I$24:$I$33</c:f>
              <c:numCache>
                <c:formatCode>0.00</c:formatCode>
                <c:ptCount val="10"/>
                <c:pt idx="0">
                  <c:v>3.776033140251525</c:v>
                </c:pt>
                <c:pt idx="1">
                  <c:v>8.7051964879523442</c:v>
                </c:pt>
                <c:pt idx="2">
                  <c:v>9.698687837391093</c:v>
                </c:pt>
                <c:pt idx="3">
                  <c:v>8.7841008173373787</c:v>
                </c:pt>
                <c:pt idx="4">
                  <c:v>5.1955890970952083</c:v>
                </c:pt>
                <c:pt idx="5">
                  <c:v>11.155501163782905</c:v>
                </c:pt>
                <c:pt idx="6">
                  <c:v>6.9159366746730964</c:v>
                </c:pt>
                <c:pt idx="7">
                  <c:v>3.1284819360056932</c:v>
                </c:pt>
                <c:pt idx="8">
                  <c:v>2.22229867104432</c:v>
                </c:pt>
                <c:pt idx="9">
                  <c:v>40.418174174466422</c:v>
                </c:pt>
              </c:numCache>
            </c:numRef>
          </c:val>
        </c:ser>
        <c:ser>
          <c:idx val="8"/>
          <c:order val="8"/>
          <c:tx>
            <c:strRef>
              <c:f>'распр-е врп внутри фо графики'!$J$3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024E24"/>
            </a:solidFill>
          </c:spPr>
          <c:cat>
            <c:strRef>
              <c:f>'распр-е врп внутри фо графики'!$A$24:$A$33</c:f>
              <c:strCache>
                <c:ptCount val="10"/>
                <c:pt idx="0">
                  <c:v>Республика Карелия</c:v>
                </c:pt>
                <c:pt idx="1">
                  <c:v>Республика Коми</c:v>
                </c:pt>
                <c:pt idx="2">
                  <c:v>Архангельская область</c:v>
                </c:pt>
                <c:pt idx="3">
                  <c:v>Вологодская область</c:v>
                </c:pt>
                <c:pt idx="4">
                  <c:v>Калининградская область</c:v>
                </c:pt>
                <c:pt idx="5">
                  <c:v>Ленинградская область</c:v>
                </c:pt>
                <c:pt idx="6">
                  <c:v>Мурманская область</c:v>
                </c:pt>
                <c:pt idx="7">
                  <c:v>Новгородская область</c:v>
                </c:pt>
                <c:pt idx="8">
                  <c:v>Псковская область</c:v>
                </c:pt>
                <c:pt idx="9">
                  <c:v>г. Санкт-Петербург</c:v>
                </c:pt>
              </c:strCache>
            </c:strRef>
          </c:cat>
          <c:val>
            <c:numRef>
              <c:f>'распр-е врп внутри фо графики'!$J$24:$J$33</c:f>
              <c:numCache>
                <c:formatCode>0.00</c:formatCode>
                <c:ptCount val="10"/>
                <c:pt idx="0">
                  <c:v>3.4471983857646524</c:v>
                </c:pt>
                <c:pt idx="1">
                  <c:v>8.6936514828428653</c:v>
                </c:pt>
                <c:pt idx="2">
                  <c:v>8.7670910508304605</c:v>
                </c:pt>
                <c:pt idx="3">
                  <c:v>8.7675115961701309</c:v>
                </c:pt>
                <c:pt idx="4">
                  <c:v>5.3440490246465453</c:v>
                </c:pt>
                <c:pt idx="5">
                  <c:v>11.289780795300057</c:v>
                </c:pt>
                <c:pt idx="6">
                  <c:v>6.3497317391273151</c:v>
                </c:pt>
                <c:pt idx="7">
                  <c:v>3.3960977156800598</c:v>
                </c:pt>
                <c:pt idx="8">
                  <c:v>2.160026736096448</c:v>
                </c:pt>
                <c:pt idx="9">
                  <c:v>41.78486147354144</c:v>
                </c:pt>
              </c:numCache>
            </c:numRef>
          </c:val>
        </c:ser>
        <c:shape val="box"/>
        <c:axId val="35291904"/>
        <c:axId val="35293440"/>
        <c:axId val="0"/>
      </c:bar3DChart>
      <c:catAx>
        <c:axId val="35291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5293440"/>
        <c:crosses val="autoZero"/>
        <c:auto val="1"/>
        <c:lblAlgn val="ctr"/>
        <c:lblOffset val="100"/>
      </c:catAx>
      <c:valAx>
        <c:axId val="35293440"/>
        <c:scaling>
          <c:orientation val="minMax"/>
          <c:max val="45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2400"/>
                </a:pPr>
                <a:r>
                  <a:rPr lang="ru-RU" sz="2400" dirty="0" smtClean="0"/>
                  <a:t>%</a:t>
                </a:r>
              </a:p>
            </c:rich>
          </c:tx>
          <c:layout>
            <c:manualLayout>
              <c:xMode val="edge"/>
              <c:yMode val="edge"/>
              <c:x val="0.15527855757160791"/>
              <c:y val="0.16658511436070492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5291904"/>
        <c:crosses val="autoZero"/>
        <c:crossBetween val="between"/>
        <c:majorUnit val="5"/>
        <c:minorUnit val="1"/>
      </c:valAx>
    </c:plotArea>
    <c:legend>
      <c:legendPos val="r"/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Распределение совокупного объема денежных доходов населения по</a:t>
            </a:r>
          </a:p>
          <a:p>
            <a:pPr algn="ctr"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децильным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группам субъектов РФ, %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'ДГ доходы'!$B$94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доходы'!$B$95:$B$104</c:f>
              <c:numCache>
                <c:formatCode>0.00</c:formatCode>
                <c:ptCount val="10"/>
                <c:pt idx="0">
                  <c:v>0.64531016066849545</c:v>
                </c:pt>
                <c:pt idx="1">
                  <c:v>2.1785262817557207</c:v>
                </c:pt>
                <c:pt idx="2">
                  <c:v>3.1286992473719653</c:v>
                </c:pt>
                <c:pt idx="3">
                  <c:v>4.0192719639431544</c:v>
                </c:pt>
                <c:pt idx="4">
                  <c:v>4.5052088962639543</c:v>
                </c:pt>
                <c:pt idx="5">
                  <c:v>5.4262097811148449</c:v>
                </c:pt>
                <c:pt idx="6">
                  <c:v>7.3442604097069264</c:v>
                </c:pt>
                <c:pt idx="7">
                  <c:v>9.4590932574698758</c:v>
                </c:pt>
                <c:pt idx="8">
                  <c:v>16.335173288216495</c:v>
                </c:pt>
                <c:pt idx="9">
                  <c:v>46.336259820962475</c:v>
                </c:pt>
              </c:numCache>
            </c:numRef>
          </c:val>
        </c:ser>
        <c:ser>
          <c:idx val="1"/>
          <c:order val="1"/>
          <c:tx>
            <c:strRef>
              <c:f>'ДГ доходы'!$C$94</c:f>
              <c:strCache>
                <c:ptCount val="1"/>
                <c:pt idx="0">
                  <c:v>2001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доходы'!$C$95:$C$104</c:f>
              <c:numCache>
                <c:formatCode>0.00</c:formatCode>
                <c:ptCount val="10"/>
                <c:pt idx="0">
                  <c:v>0.70163369687626076</c:v>
                </c:pt>
                <c:pt idx="1">
                  <c:v>2.1012073686699271</c:v>
                </c:pt>
                <c:pt idx="2">
                  <c:v>3.0904123609831937</c:v>
                </c:pt>
                <c:pt idx="3">
                  <c:v>4.0062634966456496</c:v>
                </c:pt>
                <c:pt idx="4">
                  <c:v>4.4945536639988202</c:v>
                </c:pt>
                <c:pt idx="5">
                  <c:v>5.4600755184051879</c:v>
                </c:pt>
                <c:pt idx="6">
                  <c:v>7.5272434702414674</c:v>
                </c:pt>
                <c:pt idx="7">
                  <c:v>9.384616999555849</c:v>
                </c:pt>
                <c:pt idx="8">
                  <c:v>16.286168798815925</c:v>
                </c:pt>
                <c:pt idx="9">
                  <c:v>46.3386586590847</c:v>
                </c:pt>
              </c:numCache>
            </c:numRef>
          </c:val>
        </c:ser>
        <c:ser>
          <c:idx val="2"/>
          <c:order val="2"/>
          <c:tx>
            <c:strRef>
              <c:f>'ДГ доходы'!$D$94</c:f>
              <c:strCache>
                <c:ptCount val="1"/>
                <c:pt idx="0">
                  <c:v>2002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доходы'!$D$95:$D$104</c:f>
              <c:numCache>
                <c:formatCode>0.00</c:formatCode>
                <c:ptCount val="10"/>
                <c:pt idx="0">
                  <c:v>0.75894256669100379</c:v>
                </c:pt>
                <c:pt idx="1">
                  <c:v>2.1416715986900412</c:v>
                </c:pt>
                <c:pt idx="2">
                  <c:v>3.1897542563879826</c:v>
                </c:pt>
                <c:pt idx="3">
                  <c:v>4.1382250674269265</c:v>
                </c:pt>
                <c:pt idx="4">
                  <c:v>4.6384780857118599</c:v>
                </c:pt>
                <c:pt idx="5">
                  <c:v>5.5687465264086553</c:v>
                </c:pt>
                <c:pt idx="6">
                  <c:v>7.4981618644358585</c:v>
                </c:pt>
                <c:pt idx="7">
                  <c:v>9.6931890152734645</c:v>
                </c:pt>
                <c:pt idx="8">
                  <c:v>16.261317267585657</c:v>
                </c:pt>
                <c:pt idx="9">
                  <c:v>45.466938750126921</c:v>
                </c:pt>
              </c:numCache>
            </c:numRef>
          </c:val>
        </c:ser>
        <c:ser>
          <c:idx val="3"/>
          <c:order val="3"/>
          <c:tx>
            <c:strRef>
              <c:f>'ДГ доходы'!$E$94</c:f>
              <c:strCache>
                <c:ptCount val="1"/>
                <c:pt idx="0">
                  <c:v>2003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доходы'!$E$95:$E$104</c:f>
              <c:numCache>
                <c:formatCode>0.00</c:formatCode>
                <c:ptCount val="10"/>
                <c:pt idx="0">
                  <c:v>0.71729804555692567</c:v>
                </c:pt>
                <c:pt idx="1">
                  <c:v>2.0147446346151288</c:v>
                </c:pt>
                <c:pt idx="2">
                  <c:v>3.0679414015656792</c:v>
                </c:pt>
                <c:pt idx="3">
                  <c:v>4.0436303039555481</c:v>
                </c:pt>
                <c:pt idx="4">
                  <c:v>4.519724797978963</c:v>
                </c:pt>
                <c:pt idx="5">
                  <c:v>5.4719324104488436</c:v>
                </c:pt>
                <c:pt idx="6">
                  <c:v>7.2032933230106835</c:v>
                </c:pt>
                <c:pt idx="7">
                  <c:v>9.7466622488429167</c:v>
                </c:pt>
                <c:pt idx="8">
                  <c:v>15.828502502074166</c:v>
                </c:pt>
                <c:pt idx="9">
                  <c:v>46.709334046919963</c:v>
                </c:pt>
              </c:numCache>
            </c:numRef>
          </c:val>
        </c:ser>
        <c:ser>
          <c:idx val="4"/>
          <c:order val="4"/>
          <c:tx>
            <c:strRef>
              <c:f>'ДГ доходы'!$F$94</c:f>
              <c:strCache>
                <c:ptCount val="1"/>
                <c:pt idx="0">
                  <c:v>2004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доходы'!$F$95:$F$104</c:f>
              <c:numCache>
                <c:formatCode>0.00</c:formatCode>
                <c:ptCount val="10"/>
                <c:pt idx="0">
                  <c:v>0.68636318722892609</c:v>
                </c:pt>
                <c:pt idx="1">
                  <c:v>2.0288919757806587</c:v>
                </c:pt>
                <c:pt idx="2">
                  <c:v>3.0030130083560649</c:v>
                </c:pt>
                <c:pt idx="3">
                  <c:v>3.8608819202373019</c:v>
                </c:pt>
                <c:pt idx="4">
                  <c:v>4.4385963021436359</c:v>
                </c:pt>
                <c:pt idx="5">
                  <c:v>5.3955666082230636</c:v>
                </c:pt>
                <c:pt idx="6">
                  <c:v>7.2888745313435699</c:v>
                </c:pt>
                <c:pt idx="7">
                  <c:v>9.7031023826329879</c:v>
                </c:pt>
                <c:pt idx="8">
                  <c:v>15.514176245350368</c:v>
                </c:pt>
                <c:pt idx="9">
                  <c:v>47.256717066957201</c:v>
                </c:pt>
              </c:numCache>
            </c:numRef>
          </c:val>
        </c:ser>
        <c:ser>
          <c:idx val="5"/>
          <c:order val="5"/>
          <c:tx>
            <c:strRef>
              <c:f>'ДГ доходы'!$G$94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доходы'!$G$95:$G$104</c:f>
              <c:numCache>
                <c:formatCode>0.00</c:formatCode>
                <c:ptCount val="10"/>
                <c:pt idx="0">
                  <c:v>0.68365807839684178</c:v>
                </c:pt>
                <c:pt idx="1">
                  <c:v>1.9747882882068453</c:v>
                </c:pt>
                <c:pt idx="2">
                  <c:v>2.9049396398551108</c:v>
                </c:pt>
                <c:pt idx="3">
                  <c:v>3.9332831756316717</c:v>
                </c:pt>
                <c:pt idx="4">
                  <c:v>4.3969945388651919</c:v>
                </c:pt>
                <c:pt idx="5">
                  <c:v>5.3875657163529844</c:v>
                </c:pt>
                <c:pt idx="6">
                  <c:v>7.3194077783506604</c:v>
                </c:pt>
                <c:pt idx="7">
                  <c:v>9.9246908098150168</c:v>
                </c:pt>
                <c:pt idx="8">
                  <c:v>15.89526069967032</c:v>
                </c:pt>
                <c:pt idx="9">
                  <c:v>46.776167115208722</c:v>
                </c:pt>
              </c:numCache>
            </c:numRef>
          </c:val>
        </c:ser>
        <c:ser>
          <c:idx val="6"/>
          <c:order val="6"/>
          <c:tx>
            <c:strRef>
              <c:f>'ДГ доходы'!$H$94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доходы'!$H$95:$H$104</c:f>
              <c:numCache>
                <c:formatCode>0.00</c:formatCode>
                <c:ptCount val="10"/>
                <c:pt idx="0">
                  <c:v>0.67100850179592908</c:v>
                </c:pt>
                <c:pt idx="1">
                  <c:v>1.9953324168675213</c:v>
                </c:pt>
                <c:pt idx="2">
                  <c:v>2.9299132439013369</c:v>
                </c:pt>
                <c:pt idx="3">
                  <c:v>3.9626674120355028</c:v>
                </c:pt>
                <c:pt idx="4">
                  <c:v>4.5209483068959866</c:v>
                </c:pt>
                <c:pt idx="5">
                  <c:v>5.6393148879979407</c:v>
                </c:pt>
                <c:pt idx="6">
                  <c:v>7.417456431719323</c:v>
                </c:pt>
                <c:pt idx="7">
                  <c:v>10.09239107585943</c:v>
                </c:pt>
                <c:pt idx="8">
                  <c:v>15.990088157872282</c:v>
                </c:pt>
                <c:pt idx="9">
                  <c:v>45.9628438848396</c:v>
                </c:pt>
              </c:numCache>
            </c:numRef>
          </c:val>
        </c:ser>
        <c:ser>
          <c:idx val="7"/>
          <c:order val="7"/>
          <c:tx>
            <c:strRef>
              <c:f>'ДГ доходы'!$I$94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доходы'!$I$95:$I$104</c:f>
              <c:numCache>
                <c:formatCode>0.00</c:formatCode>
                <c:ptCount val="10"/>
                <c:pt idx="0">
                  <c:v>0.67092709356088986</c:v>
                </c:pt>
                <c:pt idx="1">
                  <c:v>2.0060269257939765</c:v>
                </c:pt>
                <c:pt idx="2">
                  <c:v>2.9359121852744421</c:v>
                </c:pt>
                <c:pt idx="3">
                  <c:v>4.0091722789918816</c:v>
                </c:pt>
                <c:pt idx="4">
                  <c:v>4.6447400200050444</c:v>
                </c:pt>
                <c:pt idx="5">
                  <c:v>5.5608704157361881</c:v>
                </c:pt>
                <c:pt idx="6">
                  <c:v>7.3007515946445265</c:v>
                </c:pt>
                <c:pt idx="7">
                  <c:v>9.9483184376398786</c:v>
                </c:pt>
                <c:pt idx="8">
                  <c:v>16.1864319447489</c:v>
                </c:pt>
                <c:pt idx="9">
                  <c:v>45.905621745273393</c:v>
                </c:pt>
              </c:numCache>
            </c:numRef>
          </c:val>
        </c:ser>
        <c:ser>
          <c:idx val="8"/>
          <c:order val="8"/>
          <c:tx>
            <c:strRef>
              <c:f>'ДГ доходы'!$J$94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доходы'!$J$95:$J$104</c:f>
              <c:numCache>
                <c:formatCode>0.00</c:formatCode>
                <c:ptCount val="10"/>
                <c:pt idx="0">
                  <c:v>0.74810781943313021</c:v>
                </c:pt>
                <c:pt idx="1">
                  <c:v>2.1526653219113747</c:v>
                </c:pt>
                <c:pt idx="2">
                  <c:v>3.2464750758934198</c:v>
                </c:pt>
                <c:pt idx="3">
                  <c:v>4.377680935711223</c:v>
                </c:pt>
                <c:pt idx="4">
                  <c:v>5.0363679246679594</c:v>
                </c:pt>
                <c:pt idx="5">
                  <c:v>5.8086843072316459</c:v>
                </c:pt>
                <c:pt idx="6">
                  <c:v>7.5683644690251057</c:v>
                </c:pt>
                <c:pt idx="7">
                  <c:v>10.280042681274868</c:v>
                </c:pt>
                <c:pt idx="8">
                  <c:v>16.925438569088183</c:v>
                </c:pt>
                <c:pt idx="9">
                  <c:v>43.076830659001374</c:v>
                </c:pt>
              </c:numCache>
            </c:numRef>
          </c:val>
        </c:ser>
        <c:ser>
          <c:idx val="9"/>
          <c:order val="9"/>
          <c:tx>
            <c:strRef>
              <c:f>'ДГ доходы'!$K$94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'ДГ доходы'!$A$95:$A$104</c:f>
              <c:strCache>
                <c:ptCount val="10"/>
                <c:pt idx="0">
                  <c:v>ДГ-1</c:v>
                </c:pt>
                <c:pt idx="1">
                  <c:v>ДГ-2</c:v>
                </c:pt>
                <c:pt idx="2">
                  <c:v>ДГ-3</c:v>
                </c:pt>
                <c:pt idx="3">
                  <c:v>ДГ-4</c:v>
                </c:pt>
                <c:pt idx="4">
                  <c:v>ДГ-5</c:v>
                </c:pt>
                <c:pt idx="5">
                  <c:v>ДГ-6</c:v>
                </c:pt>
                <c:pt idx="6">
                  <c:v>ДГ-7</c:v>
                </c:pt>
                <c:pt idx="7">
                  <c:v>ДГ-8</c:v>
                </c:pt>
                <c:pt idx="8">
                  <c:v>ДГ-9</c:v>
                </c:pt>
                <c:pt idx="9">
                  <c:v>ДГ-10</c:v>
                </c:pt>
              </c:strCache>
            </c:strRef>
          </c:cat>
          <c:val>
            <c:numRef>
              <c:f>'ДГ доходы'!$K$95:$K$104</c:f>
              <c:numCache>
                <c:formatCode>0.00</c:formatCode>
                <c:ptCount val="10"/>
                <c:pt idx="0">
                  <c:v>0.78145719263506097</c:v>
                </c:pt>
                <c:pt idx="1">
                  <c:v>2.1530343262577194</c:v>
                </c:pt>
                <c:pt idx="2">
                  <c:v>3.184124375531324</c:v>
                </c:pt>
                <c:pt idx="3">
                  <c:v>4.3704691957411521</c:v>
                </c:pt>
                <c:pt idx="4">
                  <c:v>4.8454891825318134</c:v>
                </c:pt>
                <c:pt idx="5">
                  <c:v>5.6961110043423497</c:v>
                </c:pt>
                <c:pt idx="6">
                  <c:v>7.5401658127404954</c:v>
                </c:pt>
                <c:pt idx="7">
                  <c:v>10.297255932664493</c:v>
                </c:pt>
                <c:pt idx="8">
                  <c:v>16.159204067127387</c:v>
                </c:pt>
                <c:pt idx="9">
                  <c:v>44.216753267607196</c:v>
                </c:pt>
              </c:numCache>
            </c:numRef>
          </c:val>
        </c:ser>
        <c:shape val="cylinder"/>
        <c:axId val="35338496"/>
        <c:axId val="35352576"/>
        <c:axId val="0"/>
      </c:bar3DChart>
      <c:catAx>
        <c:axId val="353384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5352576"/>
        <c:crosses val="autoZero"/>
        <c:auto val="1"/>
        <c:lblAlgn val="ctr"/>
        <c:lblOffset val="100"/>
      </c:catAx>
      <c:valAx>
        <c:axId val="3535257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5338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Динамика индекса социальной обеспеченности населения в федеральных округах РФ в 2005-2009 гг.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'indexs ИТОГОВЫЙ'!$I$18</c:f>
              <c:strCache>
                <c:ptCount val="1"/>
                <c:pt idx="0">
                  <c:v>Центральный </c:v>
                </c:pt>
              </c:strCache>
            </c:strRef>
          </c:tx>
          <c:spPr>
            <a:ln w="53975">
              <a:solidFill>
                <a:srgbClr val="1721E9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ИТОГОВЫЙ'!$J$18:$N$18</c:f>
              <c:numCache>
                <c:formatCode>0.000</c:formatCode>
                <c:ptCount val="5"/>
                <c:pt idx="0">
                  <c:v>0.56552875970831307</c:v>
                </c:pt>
                <c:pt idx="1">
                  <c:v>0.53810179847552442</c:v>
                </c:pt>
                <c:pt idx="2">
                  <c:v>0.57452668695145936</c:v>
                </c:pt>
                <c:pt idx="3">
                  <c:v>0.5896437092506015</c:v>
                </c:pt>
                <c:pt idx="4">
                  <c:v>0.59912005654167755</c:v>
                </c:pt>
              </c:numCache>
            </c:numRef>
          </c:val>
        </c:ser>
        <c:ser>
          <c:idx val="1"/>
          <c:order val="1"/>
          <c:tx>
            <c:strRef>
              <c:f>'indexs ИТОГОВЫЙ'!$I$19</c:f>
              <c:strCache>
                <c:ptCount val="1"/>
                <c:pt idx="0">
                  <c:v>Северо-Западный 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ИТОГОВЫЙ'!$J$19:$N$19</c:f>
              <c:numCache>
                <c:formatCode>0.000</c:formatCode>
                <c:ptCount val="5"/>
                <c:pt idx="0">
                  <c:v>0.57581719755610761</c:v>
                </c:pt>
                <c:pt idx="1">
                  <c:v>0.57873649179801767</c:v>
                </c:pt>
                <c:pt idx="2">
                  <c:v>0.59054618092115174</c:v>
                </c:pt>
                <c:pt idx="3">
                  <c:v>0.6029688779365121</c:v>
                </c:pt>
                <c:pt idx="4">
                  <c:v>0.50719271070997651</c:v>
                </c:pt>
              </c:numCache>
            </c:numRef>
          </c:val>
        </c:ser>
        <c:ser>
          <c:idx val="2"/>
          <c:order val="2"/>
          <c:tx>
            <c:strRef>
              <c:f>'indexs ИТОГОВЫЙ'!$I$20</c:f>
              <c:strCache>
                <c:ptCount val="1"/>
                <c:pt idx="0">
                  <c:v>Южный 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ИТОГОВЫЙ'!$J$20:$N$20</c:f>
              <c:numCache>
                <c:formatCode>0.000</c:formatCode>
                <c:ptCount val="5"/>
                <c:pt idx="0">
                  <c:v>0.4373645658671097</c:v>
                </c:pt>
                <c:pt idx="1">
                  <c:v>0.44154025991854517</c:v>
                </c:pt>
                <c:pt idx="2">
                  <c:v>0.45326909930725173</c:v>
                </c:pt>
                <c:pt idx="3">
                  <c:v>0.46711094096432104</c:v>
                </c:pt>
                <c:pt idx="4">
                  <c:v>0.40847210016736357</c:v>
                </c:pt>
              </c:numCache>
            </c:numRef>
          </c:val>
        </c:ser>
        <c:ser>
          <c:idx val="3"/>
          <c:order val="3"/>
          <c:tx>
            <c:strRef>
              <c:f>'indexs ИТОГОВЫЙ'!$I$21</c:f>
              <c:strCache>
                <c:ptCount val="1"/>
                <c:pt idx="0">
                  <c:v>Приволжский </c:v>
                </c:pt>
              </c:strCache>
            </c:strRef>
          </c:tx>
          <c:spPr>
            <a:ln w="635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ИТОГОВЫЙ'!$J$21:$N$21</c:f>
              <c:numCache>
                <c:formatCode>0.000</c:formatCode>
                <c:ptCount val="5"/>
                <c:pt idx="0">
                  <c:v>0.53873887529023468</c:v>
                </c:pt>
                <c:pt idx="1">
                  <c:v>0.53860900599799844</c:v>
                </c:pt>
                <c:pt idx="2">
                  <c:v>0.54626967352313738</c:v>
                </c:pt>
                <c:pt idx="3">
                  <c:v>0.5608227579940207</c:v>
                </c:pt>
                <c:pt idx="4">
                  <c:v>0.64749082548204284</c:v>
                </c:pt>
              </c:numCache>
            </c:numRef>
          </c:val>
        </c:ser>
        <c:ser>
          <c:idx val="4"/>
          <c:order val="4"/>
          <c:tx>
            <c:strRef>
              <c:f>'indexs ИТОГОВЫЙ'!$I$22</c:f>
              <c:strCache>
                <c:ptCount val="1"/>
                <c:pt idx="0">
                  <c:v>Уральский </c:v>
                </c:pt>
              </c:strCache>
            </c:strRef>
          </c:tx>
          <c:spPr>
            <a:ln w="539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ИТОГОВЫЙ'!$J$22:$N$22</c:f>
              <c:numCache>
                <c:formatCode>0.000</c:formatCode>
                <c:ptCount val="5"/>
                <c:pt idx="0">
                  <c:v>0.58487359752934809</c:v>
                </c:pt>
                <c:pt idx="1">
                  <c:v>0.58711557644547319</c:v>
                </c:pt>
                <c:pt idx="2">
                  <c:v>0.59931842127845447</c:v>
                </c:pt>
                <c:pt idx="3">
                  <c:v>0.6227232479261946</c:v>
                </c:pt>
                <c:pt idx="4">
                  <c:v>0.52673911289498965</c:v>
                </c:pt>
              </c:numCache>
            </c:numRef>
          </c:val>
        </c:ser>
        <c:ser>
          <c:idx val="5"/>
          <c:order val="5"/>
          <c:tx>
            <c:strRef>
              <c:f>'indexs ИТОГОВЫЙ'!$I$23</c:f>
              <c:strCache>
                <c:ptCount val="1"/>
                <c:pt idx="0">
                  <c:v>Сибирский </c:v>
                </c:pt>
              </c:strCache>
            </c:strRef>
          </c:tx>
          <c:spPr>
            <a:ln w="53975">
              <a:solidFill>
                <a:srgbClr val="E945BE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ИТОГОВЫЙ'!$J$23:$N$23</c:f>
              <c:numCache>
                <c:formatCode>0.000</c:formatCode>
                <c:ptCount val="5"/>
                <c:pt idx="0">
                  <c:v>0.5331836695030493</c:v>
                </c:pt>
                <c:pt idx="1">
                  <c:v>0.52812968322813225</c:v>
                </c:pt>
                <c:pt idx="2">
                  <c:v>0.53611017893804502</c:v>
                </c:pt>
                <c:pt idx="3">
                  <c:v>0.5554044383978356</c:v>
                </c:pt>
                <c:pt idx="4">
                  <c:v>0.59175222557862062</c:v>
                </c:pt>
              </c:numCache>
            </c:numRef>
          </c:val>
        </c:ser>
        <c:ser>
          <c:idx val="6"/>
          <c:order val="6"/>
          <c:tx>
            <c:strRef>
              <c:f>'indexs ИТОГОВЫЙ'!$I$24</c:f>
              <c:strCache>
                <c:ptCount val="1"/>
                <c:pt idx="0">
                  <c:v>Дальневосточный 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'indexs ИТОГОВЫЙ'!$J$17:$N$17</c:f>
              <c:strCache>
                <c:ptCount val="5"/>
                <c:pt idx="0">
                  <c:v>2005 г.</c:v>
                </c:pt>
                <c:pt idx="1">
                  <c:v>2006 г. </c:v>
                </c:pt>
                <c:pt idx="2">
                  <c:v>2007 г. </c:v>
                </c:pt>
                <c:pt idx="3">
                  <c:v>2008 г. </c:v>
                </c:pt>
                <c:pt idx="4">
                  <c:v>2009 г.</c:v>
                </c:pt>
              </c:strCache>
            </c:strRef>
          </c:cat>
          <c:val>
            <c:numRef>
              <c:f>'indexs ИТОГОВЫЙ'!$J$24:$N$24</c:f>
              <c:numCache>
                <c:formatCode>0.000</c:formatCode>
                <c:ptCount val="5"/>
                <c:pt idx="0">
                  <c:v>0.57960424695321544</c:v>
                </c:pt>
                <c:pt idx="1">
                  <c:v>0.57271484421039165</c:v>
                </c:pt>
                <c:pt idx="2">
                  <c:v>0.57934196089003143</c:v>
                </c:pt>
                <c:pt idx="3">
                  <c:v>0.5938358329597645</c:v>
                </c:pt>
                <c:pt idx="4">
                  <c:v>0.4710968427564961</c:v>
                </c:pt>
              </c:numCache>
            </c:numRef>
          </c:val>
        </c:ser>
        <c:marker val="1"/>
        <c:axId val="35406592"/>
        <c:axId val="35408128"/>
      </c:lineChart>
      <c:catAx>
        <c:axId val="35406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35408128"/>
        <c:crosses val="autoZero"/>
        <c:auto val="1"/>
        <c:lblAlgn val="ctr"/>
        <c:lblOffset val="100"/>
      </c:catAx>
      <c:valAx>
        <c:axId val="35408128"/>
        <c:scaling>
          <c:orientation val="minMax"/>
          <c:max val="0.65000000000000058"/>
          <c:min val="0.4"/>
        </c:scaling>
        <c:axPos val="l"/>
        <c:majorGridlines/>
        <c:numFmt formatCode="0.000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5406592"/>
        <c:crosses val="autoZero"/>
        <c:crossBetween val="between"/>
        <c:majorUnit val="0.05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7DABCD-2401-41B4-AABD-70781DDB32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013CBB-3C02-45C7-A0C0-76919508BC7C}" type="pres">
      <dgm:prSet presAssocID="{BF7DABCD-2401-41B4-AABD-70781DDB32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2D944-79A5-442B-9C1B-E0B485439487}" type="presOf" srcId="{BF7DABCD-2401-41B4-AABD-70781DDB32DE}" destId="{60013CBB-3C02-45C7-A0C0-76919508BC7C}" srcOrd="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F01982-7B0F-469D-BD59-D660E619F3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7E7E72-4C91-46B5-B6BC-62989EAC79BE}">
      <dgm:prSet phldrT="[Текст]" custT="1"/>
      <dgm:spPr>
        <a:solidFill>
          <a:srgbClr val="024E24"/>
        </a:solidFill>
      </dgm:spPr>
      <dgm:t>
        <a:bodyPr/>
        <a:lstStyle/>
        <a:p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На основе отдельных показателей</a:t>
          </a:r>
          <a:endParaRPr lang="ru-RU" sz="2800" dirty="0"/>
        </a:p>
      </dgm:t>
    </dgm:pt>
    <dgm:pt modelId="{0431851D-EF04-4866-8AC7-BFA7CD413C2D}" type="parTrans" cxnId="{F572D046-E446-4D75-B54C-80BE91892274}">
      <dgm:prSet/>
      <dgm:spPr/>
      <dgm:t>
        <a:bodyPr/>
        <a:lstStyle/>
        <a:p>
          <a:endParaRPr lang="ru-RU"/>
        </a:p>
      </dgm:t>
    </dgm:pt>
    <dgm:pt modelId="{A6DDAA1F-BB6D-48B7-89C5-836E66A6B9AA}" type="sibTrans" cxnId="{F572D046-E446-4D75-B54C-80BE91892274}">
      <dgm:prSet/>
      <dgm:spPr/>
      <dgm:t>
        <a:bodyPr/>
        <a:lstStyle/>
        <a:p>
          <a:endParaRPr lang="ru-RU"/>
        </a:p>
      </dgm:t>
    </dgm:pt>
    <dgm:pt modelId="{93505702-D4B3-4250-895A-48E11B48B35B}" type="pres">
      <dgm:prSet presAssocID="{48F01982-7B0F-469D-BD59-D660E619F3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5F098A-9451-472C-AAFF-3B6729223E8C}" type="pres">
      <dgm:prSet presAssocID="{BD7E7E72-4C91-46B5-B6BC-62989EAC79BE}" presName="parentLin" presStyleCnt="0"/>
      <dgm:spPr/>
    </dgm:pt>
    <dgm:pt modelId="{FC6E4445-30CE-4B2C-A0C3-602A9F403A6C}" type="pres">
      <dgm:prSet presAssocID="{BD7E7E72-4C91-46B5-B6BC-62989EAC79B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4436B206-622C-467E-83C4-A5C52CA687C9}" type="pres">
      <dgm:prSet presAssocID="{BD7E7E72-4C91-46B5-B6BC-62989EAC79BE}" presName="parentText" presStyleLbl="node1" presStyleIdx="0" presStyleCnt="1" custScaleX="142997" custScaleY="322169" custLinFactNeighborX="-21492" custLinFactNeighborY="310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0CC1F-3F91-4562-967D-681A23A2D909}" type="pres">
      <dgm:prSet presAssocID="{BD7E7E72-4C91-46B5-B6BC-62989EAC79BE}" presName="negativeSpace" presStyleCnt="0"/>
      <dgm:spPr/>
    </dgm:pt>
    <dgm:pt modelId="{98CB30C1-FFFC-4B69-8408-25F3656A1BDB}" type="pres">
      <dgm:prSet presAssocID="{BD7E7E72-4C91-46B5-B6BC-62989EAC79BE}" presName="childText" presStyleLbl="conFgAcc1" presStyleIdx="0" presStyleCnt="1" custScaleX="62963" custScaleY="65192" custLinFactNeighborY="3750">
        <dgm:presLayoutVars>
          <dgm:bulletEnabled val="1"/>
        </dgm:presLayoutVars>
      </dgm:prSet>
      <dgm:spPr>
        <a:prstGeom prst="actionButtonBlank">
          <a:avLst/>
        </a:prstGeom>
        <a:noFill/>
        <a:ln>
          <a:noFill/>
        </a:ln>
      </dgm:spPr>
    </dgm:pt>
  </dgm:ptLst>
  <dgm:cxnLst>
    <dgm:cxn modelId="{F03B7A64-85F9-4D03-938D-3D6698808A13}" type="presOf" srcId="{48F01982-7B0F-469D-BD59-D660E619F3E2}" destId="{93505702-D4B3-4250-895A-48E11B48B35B}" srcOrd="0" destOrd="0" presId="urn:microsoft.com/office/officeart/2005/8/layout/list1"/>
    <dgm:cxn modelId="{CF56E731-F0A3-41C8-99A2-9CB623E353BD}" type="presOf" srcId="{BD7E7E72-4C91-46B5-B6BC-62989EAC79BE}" destId="{4436B206-622C-467E-83C4-A5C52CA687C9}" srcOrd="1" destOrd="0" presId="urn:microsoft.com/office/officeart/2005/8/layout/list1"/>
    <dgm:cxn modelId="{F572D046-E446-4D75-B54C-80BE91892274}" srcId="{48F01982-7B0F-469D-BD59-D660E619F3E2}" destId="{BD7E7E72-4C91-46B5-B6BC-62989EAC79BE}" srcOrd="0" destOrd="0" parTransId="{0431851D-EF04-4866-8AC7-BFA7CD413C2D}" sibTransId="{A6DDAA1F-BB6D-48B7-89C5-836E66A6B9AA}"/>
    <dgm:cxn modelId="{79CF664C-4EA8-46EB-8C50-26CAEFE45FAB}" type="presOf" srcId="{BD7E7E72-4C91-46B5-B6BC-62989EAC79BE}" destId="{FC6E4445-30CE-4B2C-A0C3-602A9F403A6C}" srcOrd="0" destOrd="0" presId="urn:microsoft.com/office/officeart/2005/8/layout/list1"/>
    <dgm:cxn modelId="{4541B75A-315E-4FBC-B7E3-E2C79972B118}" type="presParOf" srcId="{93505702-D4B3-4250-895A-48E11B48B35B}" destId="{8E5F098A-9451-472C-AAFF-3B6729223E8C}" srcOrd="0" destOrd="0" presId="urn:microsoft.com/office/officeart/2005/8/layout/list1"/>
    <dgm:cxn modelId="{12D0D336-3496-440F-9730-BD2C48F8799F}" type="presParOf" srcId="{8E5F098A-9451-472C-AAFF-3B6729223E8C}" destId="{FC6E4445-30CE-4B2C-A0C3-602A9F403A6C}" srcOrd="0" destOrd="0" presId="urn:microsoft.com/office/officeart/2005/8/layout/list1"/>
    <dgm:cxn modelId="{849267E9-6B1B-4F78-B3C1-A65F5507DF8A}" type="presParOf" srcId="{8E5F098A-9451-472C-AAFF-3B6729223E8C}" destId="{4436B206-622C-467E-83C4-A5C52CA687C9}" srcOrd="1" destOrd="0" presId="urn:microsoft.com/office/officeart/2005/8/layout/list1"/>
    <dgm:cxn modelId="{62D10ADB-8FF1-444B-934C-33B066F27965}" type="presParOf" srcId="{93505702-D4B3-4250-895A-48E11B48B35B}" destId="{5120CC1F-3F91-4562-967D-681A23A2D909}" srcOrd="1" destOrd="0" presId="urn:microsoft.com/office/officeart/2005/8/layout/list1"/>
    <dgm:cxn modelId="{E393AEC8-1BF4-435B-ADE7-BA690116CD80}" type="presParOf" srcId="{93505702-D4B3-4250-895A-48E11B48B35B}" destId="{98CB30C1-FFFC-4B69-8408-25F3656A1BDB}" srcOrd="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d"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458200" cy="16764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2-я Межвузовская студенческая научно-практическая конференция  «Статистические методы анализа экономики и общества»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95800"/>
            <a:ext cx="4419600" cy="160019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студент статистического отделения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СПбГУЭФ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Зверев Семен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СТАТИСТИЧЕСКАЯ ОЦЕНКА ПРОЦЕССОВ ДИФФЕРЕНЦИАЦИИ В СОЦИАЛЬНОЙ СФЕРЕ В РОССИИ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096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Москва, 2011 г.</a:t>
            </a: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685800"/>
          <a:ext cx="8458200" cy="589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838200"/>
                <a:gridCol w="838200"/>
                <a:gridCol w="838200"/>
                <a:gridCol w="838200"/>
                <a:gridCol w="914400"/>
                <a:gridCol w="914400"/>
                <a:gridCol w="1447800"/>
              </a:tblGrid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2003 -2009 г. 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Тверская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Ленинградская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Удмуртская Республика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Республика Коми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Самарская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Тюменская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г. Москва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58" y="86380"/>
            <a:ext cx="7802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Динамика коэффициента </a:t>
            </a:r>
            <a:r>
              <a:rPr lang="ru-RU" sz="2800" b="1" dirty="0" err="1" smtClean="0"/>
              <a:t>Джини</a:t>
            </a:r>
            <a:r>
              <a:rPr lang="ru-RU" sz="2800" b="1" dirty="0" smtClean="0"/>
              <a:t> в субъектах РФ</a:t>
            </a:r>
            <a:endParaRPr lang="ru-RU" sz="28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685800"/>
          <a:ext cx="8458200" cy="5899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838200"/>
                <a:gridCol w="838200"/>
                <a:gridCol w="838200"/>
                <a:gridCol w="838200"/>
                <a:gridCol w="914400"/>
                <a:gridCol w="914400"/>
                <a:gridCol w="1447800"/>
              </a:tblGrid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2003 -2009 г. %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Тверская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Ленинградская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Удмуртская Республика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98,82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110,7</a:t>
                      </a: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Владимирская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31,3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Республика Коми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99,43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Самарская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105,6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Тюменская область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  <a:tr h="594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г. Москва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84,94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87,73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107,3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</a:p>
                  </a:txBody>
                  <a:tcPr marL="0" marR="0" marT="0" marB="0" anchor="ctr" anchorCtr="1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0" marR="0" marT="0" marB="0" anchor="ctr" anchorCtr="1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-36,5</a:t>
                      </a: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>
                        <a:alpha val="88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0"/>
            <a:ext cx="901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Динамика коэффициента фондов в субъектах РФ</a:t>
            </a:r>
            <a:endParaRPr lang="ru-RU" sz="32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3400" y="0"/>
          <a:ext cx="7924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среднедушевые денежные доходы (в месяц), руб.;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охват детей дошкольными образовательными учреждениями (на конец года), в процентах от численности детей соответствующего возраста;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численность студентов государственных и муниципальных образовательных учреждений среднего профессионального образования на 10000 чел.;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число коек круглосуточных стационаров на 10000 чел. населения;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мощность врачебных амбулаторно-поликлинических учреждений на 10000 чел. населения;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число собственных автомобилей на 1000 человек населения.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Индекс социальной обеспеченности</a:t>
            </a:r>
            <a:endParaRPr lang="ru-RU" sz="36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819400"/>
            <a:ext cx="7239000" cy="36877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b="1" dirty="0" err="1" smtClean="0"/>
              <a:t>i</a:t>
            </a:r>
            <a:r>
              <a:rPr lang="en-US" b="1" dirty="0" smtClean="0"/>
              <a:t>		</a:t>
            </a:r>
            <a:r>
              <a:rPr lang="ru-RU" dirty="0" smtClean="0"/>
              <a:t>номер показателя 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err="1" smtClean="0"/>
              <a:t>i</a:t>
            </a:r>
            <a:r>
              <a:rPr lang="ru-RU" dirty="0" smtClean="0"/>
              <a:t>=1, 2, 3,…,</a:t>
            </a:r>
            <a:r>
              <a:rPr lang="en-US" dirty="0" smtClean="0"/>
              <a:t>n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b="1" dirty="0" smtClean="0"/>
              <a:t>n		</a:t>
            </a:r>
            <a:r>
              <a:rPr lang="ru-RU" dirty="0" smtClean="0"/>
              <a:t>количество показателей;</a:t>
            </a:r>
          </a:p>
          <a:p>
            <a:pPr>
              <a:buNone/>
            </a:pPr>
            <a:r>
              <a:rPr lang="en-US" b="1" dirty="0" smtClean="0"/>
              <a:t>j		</a:t>
            </a:r>
            <a:r>
              <a:rPr lang="ru-RU" dirty="0" smtClean="0"/>
              <a:t>номер региона;</a:t>
            </a:r>
          </a:p>
          <a:p>
            <a:pPr>
              <a:buNone/>
            </a:pPr>
            <a:r>
              <a:rPr lang="en-US" b="1" dirty="0" err="1" smtClean="0"/>
              <a:t>X</a:t>
            </a:r>
            <a:r>
              <a:rPr lang="en-US" b="1" baseline="-25000" dirty="0" err="1" smtClean="0"/>
              <a:t>ij</a:t>
            </a:r>
            <a:r>
              <a:rPr lang="en-US" b="1" dirty="0" smtClean="0"/>
              <a:t>		</a:t>
            </a:r>
            <a:r>
              <a:rPr lang="ru-RU" dirty="0" smtClean="0"/>
              <a:t>значение </a:t>
            </a:r>
            <a:r>
              <a:rPr lang="en-US" dirty="0" err="1" smtClean="0"/>
              <a:t>i</a:t>
            </a:r>
            <a:r>
              <a:rPr lang="ru-RU" dirty="0" smtClean="0"/>
              <a:t>-го показателя для </a:t>
            </a:r>
            <a:r>
              <a:rPr lang="en-US" dirty="0" smtClean="0"/>
              <a:t>j</a:t>
            </a:r>
            <a:r>
              <a:rPr lang="ru-RU" dirty="0" smtClean="0"/>
              <a:t>-го региона</a:t>
            </a:r>
          </a:p>
          <a:p>
            <a:pPr>
              <a:buNone/>
            </a:pPr>
            <a:r>
              <a:rPr lang="en-US" b="1" dirty="0" err="1" smtClean="0"/>
              <a:t>X</a:t>
            </a:r>
            <a:r>
              <a:rPr lang="en-US" b="1" baseline="-25000" dirty="0" err="1" smtClean="0"/>
              <a:t>imax</a:t>
            </a:r>
            <a:r>
              <a:rPr lang="ru-RU" b="1" dirty="0" smtClean="0"/>
              <a:t> </a:t>
            </a:r>
            <a:r>
              <a:rPr lang="en-US" b="1" dirty="0" smtClean="0"/>
              <a:t>	</a:t>
            </a:r>
            <a:r>
              <a:rPr lang="ru-RU" dirty="0" smtClean="0"/>
              <a:t>максимальное значение </a:t>
            </a:r>
            <a:r>
              <a:rPr lang="en-US" dirty="0" err="1" smtClean="0"/>
              <a:t>i</a:t>
            </a:r>
            <a:r>
              <a:rPr lang="ru-RU" dirty="0" smtClean="0"/>
              <a:t>-го показателя по исследуемой совокупности регионов Российской федерации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52400"/>
            <a:ext cx="641516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" y="0"/>
          <a:ext cx="8686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458200" cy="16764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2-я Межвузовская студенческая научно-практическая конференция  «Статистические методы анализа экономики и общества»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67200"/>
            <a:ext cx="4343400" cy="182879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студент статистического отделения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СПбГУЭФ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Зверев Семен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СТАТИСТИЧЕСКАЯ ОЦЕНКА ПРОЦЕССОВ ДИФФЕРЕНЦИАЦИИ В СОЦИАЛЬНОЙ СФЕРЕ В РОССИИ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6096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Москва, 2011 г.</a:t>
            </a: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828069">
            <a:off x="1896145" y="469156"/>
            <a:ext cx="6477000" cy="5181600"/>
          </a:xfrm>
          <a:prstGeom prst="triangle">
            <a:avLst/>
          </a:prstGeom>
          <a:solidFill>
            <a:schemeClr val="tx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286000"/>
            <a:ext cx="6781800" cy="18288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дифференциация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Исторические особенности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8768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Ресурсный потенциал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1910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Структурные особенности экономики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4533900" y="1866900"/>
            <a:ext cx="1371600" cy="381000"/>
          </a:xfrm>
          <a:prstGeom prst="straightConnector1">
            <a:avLst/>
          </a:prstGeom>
          <a:ln w="508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5562600" y="4114800"/>
            <a:ext cx="914400" cy="685800"/>
          </a:xfrm>
          <a:prstGeom prst="straightConnector1">
            <a:avLst/>
          </a:prstGeom>
          <a:ln w="508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467100" y="4229100"/>
            <a:ext cx="990600" cy="609600"/>
          </a:xfrm>
          <a:prstGeom prst="straightConnector1">
            <a:avLst/>
          </a:prstGeom>
          <a:ln w="50800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Подходы изучения социально-экономической дифференциации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648200" y="2590800"/>
          <a:ext cx="43434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одержимое 8">
            <a:hlinkClick r:id="" action="ppaction://noaction" highlightClick="1"/>
          </p:cNvPr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42672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4724400" y="1392836"/>
            <a:ext cx="4062814" cy="1426564"/>
            <a:chOff x="159325" y="0"/>
            <a:chExt cx="4062814" cy="1426564"/>
          </a:xfrm>
          <a:solidFill>
            <a:srgbClr val="024E24"/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59325" y="0"/>
              <a:ext cx="4062814" cy="142656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228964" y="69639"/>
              <a:ext cx="3923536" cy="12872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2903" tIns="0" rIns="112903" bIns="0" numCol="1" spcCol="1270" anchor="ctr" anchorCtr="0">
              <a:noAutofit/>
            </a:bodyPr>
            <a:lstStyle/>
            <a:p>
              <a:pPr algn="ctr"/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На основе интегральных показателей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724400" y="3124200"/>
            <a:ext cx="3810000" cy="3046988"/>
          </a:xfrm>
          <a:prstGeom prst="rect">
            <a:avLst/>
          </a:prstGeom>
          <a:noFill/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Индекс социальной обеспеченности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Индекс развития человеческого потенциала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124200"/>
            <a:ext cx="396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ВРП на душу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Среднедушевой доход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Уровень безработицы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Доступность здравоохранения и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Уровень потребления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И др.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5867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X1.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Среднедушевые денежные доходы, руб. </a:t>
            </a:r>
          </a:p>
          <a:p>
            <a:pPr marL="514350" indent="-51435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X2.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Численность студентов образовательных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учреждений на 10000 чел.  населения в</a:t>
            </a:r>
          </a:p>
          <a:p>
            <a:pPr marL="514350" indent="-51435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X3.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Число коек круглосуточных стационаров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 10000 чел. населения </a:t>
            </a:r>
          </a:p>
          <a:p>
            <a:pPr marL="514350" indent="-51435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X4.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Число собственных автомобилей на 1000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человек населения</a:t>
            </a:r>
          </a:p>
          <a:p>
            <a:pPr marL="514350" indent="-51435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X5.	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ВРП на душу населения, тыс. руб. 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048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Показатели</a:t>
            </a:r>
            <a:endParaRPr lang="ru-RU" sz="66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Дифференциация регионов РФ в 2008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7630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71600"/>
                <a:gridCol w="1066800"/>
                <a:gridCol w="1066800"/>
                <a:gridCol w="1981200"/>
                <a:gridCol w="1524000"/>
              </a:tblGrid>
              <a:tr h="1478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 значение 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линейное отклонение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Коэф-т</a:t>
                      </a:r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вариации 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</a:tr>
              <a:tr h="6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12193,95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24552,3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5512,9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2587,56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0,284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157,93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219,0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25,48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0,212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151,9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0,168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194,89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285,1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31,30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</a:tr>
              <a:tr h="6034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158,30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321,1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52,38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0,402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1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8001000" cy="9906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«г. Москва»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0"/>
            <a:ext cx="2946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г. МОСКВА</a:t>
            </a:r>
            <a:endParaRPr lang="ru-RU" sz="4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534400" cy="433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7"/>
                <a:gridCol w="1185333"/>
                <a:gridCol w="1422400"/>
                <a:gridCol w="1422400"/>
                <a:gridCol w="1422400"/>
                <a:gridCol w="1422400"/>
              </a:tblGrid>
              <a:tr h="685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 прироста, %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2005-09 гг. </a:t>
                      </a:r>
                      <a:r>
                        <a:rPr lang="ru-RU" sz="2400" b="0" i="0" u="none" strike="noStrike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0" i="0" u="none" strike="noStrike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607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X2</a:t>
                      </a:r>
                    </a:p>
                  </a:txBody>
                  <a:tcPr marL="0" marR="0" marT="0" marB="0" anchor="ctr" anchorCtr="1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-70,2</a:t>
                      </a:r>
                    </a:p>
                  </a:txBody>
                  <a:tcPr marL="9525" marR="9525" marT="9525" marB="0"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607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X3</a:t>
                      </a:r>
                    </a:p>
                  </a:txBody>
                  <a:tcPr marL="0" marR="0" marT="0" marB="0" anchor="ctr" anchorCtr="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607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X4</a:t>
                      </a:r>
                    </a:p>
                  </a:txBody>
                  <a:tcPr marL="0" marR="0" marT="0" marB="0" anchor="ctr" anchorCtr="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6075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X5</a:t>
                      </a:r>
                    </a:p>
                  </a:txBody>
                  <a:tcPr marL="0" marR="0" marT="0" marB="0" anchor="ctr" anchorCtr="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127,0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127,0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125,6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9525" marR="9525" marT="9525" marB="0" anchor="b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/>
          <a:lstStyle/>
          <a:p>
            <a:r>
              <a:rPr lang="ru-RU" b="1" dirty="0" smtClean="0"/>
              <a:t>г. САНКТ-ПЕТЕРБУРГ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534400" cy="425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6"/>
                <a:gridCol w="1185334"/>
                <a:gridCol w="1422400"/>
                <a:gridCol w="1422400"/>
                <a:gridCol w="1264356"/>
                <a:gridCol w="1580444"/>
              </a:tblGrid>
              <a:tr h="6578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 прироста, %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  <a:r>
                        <a:rPr lang="ru-RU" sz="24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2005-09 гг. </a:t>
                      </a:r>
                      <a:r>
                        <a:rPr lang="ru-RU" sz="2400" b="0" i="0" u="none" strike="noStrike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400" b="0" i="0" u="none" strike="noStrike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</a:tr>
              <a:tr h="637550">
                <a:tc vMerge="1">
                  <a:txBody>
                    <a:bodyPr/>
                    <a:lstStyle/>
                    <a:p>
                      <a:pPr algn="ctr" fontAlgn="ctr"/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36000" marR="36000" marT="36000" marB="3600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4E2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119,3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125,0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</a:tr>
              <a:tr h="59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X2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-64,2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</a:tr>
              <a:tr h="59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X3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-4,0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</a:tr>
              <a:tr h="59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X4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109,9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107,2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</a:tr>
              <a:tr h="5909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X5</a:t>
                      </a:r>
                    </a:p>
                  </a:txBody>
                  <a:tcPr marL="0" marR="0" marT="0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123,8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135,7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126,9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120,2</a:t>
                      </a:r>
                    </a:p>
                  </a:txBody>
                  <a:tcPr marL="9525" marR="9525" marT="9525" marB="0" anchor="ctr" anchorCtr="1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144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499</Words>
  <PresentationFormat>Экран (4:3)</PresentationFormat>
  <Paragraphs>309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2-я Межвузовская студенческая научно-практическая конференция  «Статистические методы анализа экономики и общества» </vt:lpstr>
      <vt:lpstr>дифференциация</vt:lpstr>
      <vt:lpstr>Подходы изучения социально-экономической дифференциации</vt:lpstr>
      <vt:lpstr>Слайд 4</vt:lpstr>
      <vt:lpstr>Дифференциация регионов РФ в 2008 г.</vt:lpstr>
      <vt:lpstr>«г. Москва»</vt:lpstr>
      <vt:lpstr>г. САНКТ-ПЕТЕРБУРГ</vt:lpstr>
      <vt:lpstr>Слайд 8</vt:lpstr>
      <vt:lpstr>Слайд 9</vt:lpstr>
      <vt:lpstr>Слайд 10</vt:lpstr>
      <vt:lpstr>Слайд 11</vt:lpstr>
      <vt:lpstr>Слайд 12</vt:lpstr>
      <vt:lpstr>Индекс социальной обеспеченности</vt:lpstr>
      <vt:lpstr>Слайд 14</vt:lpstr>
      <vt:lpstr>Слайд 15</vt:lpstr>
      <vt:lpstr>2-я Межвузовская студенческая научно-практическая конференция  «Статистические методы анализа экономики и общества»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54</cp:revision>
  <dcterms:created xsi:type="dcterms:W3CDTF">2011-05-06T00:17:09Z</dcterms:created>
  <dcterms:modified xsi:type="dcterms:W3CDTF">2011-05-11T14:26:47Z</dcterms:modified>
</cp:coreProperties>
</file>