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6" r:id="rId1"/>
    <p:sldMasterId id="2147483679" r:id="rId2"/>
    <p:sldMasterId id="2147483674" r:id="rId3"/>
    <p:sldMasterId id="2147483672" r:id="rId4"/>
    <p:sldMasterId id="2147483682" r:id="rId5"/>
  </p:sldMasterIdLst>
  <p:notesMasterIdLst>
    <p:notesMasterId r:id="rId25"/>
  </p:notesMasterIdLst>
  <p:handoutMasterIdLst>
    <p:handoutMasterId r:id="rId26"/>
  </p:handoutMasterIdLst>
  <p:sldIdLst>
    <p:sldId id="346" r:id="rId6"/>
    <p:sldId id="448" r:id="rId7"/>
    <p:sldId id="372" r:id="rId8"/>
    <p:sldId id="447" r:id="rId9"/>
    <p:sldId id="320" r:id="rId10"/>
    <p:sldId id="449" r:id="rId11"/>
    <p:sldId id="452" r:id="rId12"/>
    <p:sldId id="453" r:id="rId13"/>
    <p:sldId id="450" r:id="rId14"/>
    <p:sldId id="456" r:id="rId15"/>
    <p:sldId id="451" r:id="rId16"/>
    <p:sldId id="454" r:id="rId17"/>
    <p:sldId id="455" r:id="rId18"/>
    <p:sldId id="457" r:id="rId19"/>
    <p:sldId id="461" r:id="rId20"/>
    <p:sldId id="458" r:id="rId21"/>
    <p:sldId id="459" r:id="rId22"/>
    <p:sldId id="460" r:id="rId23"/>
    <p:sldId id="465" r:id="rId24"/>
  </p:sldIdLst>
  <p:sldSz cx="9144000" cy="6858000" type="screen4x3"/>
  <p:notesSz cx="6669088" cy="9872663"/>
  <p:defaultTextStyle>
    <a:defPPr>
      <a:defRPr lang="ru-RU"/>
    </a:defPPr>
    <a:lvl1pPr algn="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1pPr>
    <a:lvl2pPr marL="457200" algn="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2pPr>
    <a:lvl3pPr marL="914400" algn="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3pPr>
    <a:lvl4pPr marL="1371600" algn="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4pPr>
    <a:lvl5pPr marL="1828800" algn="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40"/>
    <p:penClr>
      <a:schemeClr val="tx1"/>
    </p:penClr>
  </p:showPr>
  <p:clrMru>
    <a:srgbClr val="C4330C"/>
    <a:srgbClr val="969696"/>
    <a:srgbClr val="8E9295"/>
    <a:srgbClr val="808080"/>
    <a:srgbClr val="04709F"/>
    <a:srgbClr val="C0C0C0"/>
    <a:srgbClr val="77865B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80" autoAdjust="0"/>
    <p:restoredTop sz="95976" autoAdjust="0"/>
  </p:normalViewPr>
  <p:slideViewPr>
    <p:cSldViewPr snapToGrid="0">
      <p:cViewPr>
        <p:scale>
          <a:sx n="100" d="100"/>
          <a:sy n="100" d="100"/>
        </p:scale>
        <p:origin x="150" y="1086"/>
      </p:cViewPr>
      <p:guideLst>
        <p:guide orient="horz" pos="1108"/>
        <p:guide orient="horz" pos="4036"/>
        <p:guide orient="horz" pos="1105"/>
        <p:guide orient="horz" pos="865"/>
        <p:guide orient="horz" pos="974"/>
        <p:guide orient="horz" pos="1112"/>
        <p:guide pos="5555"/>
        <p:guide pos="35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-1770" y="-102"/>
      </p:cViewPr>
      <p:guideLst>
        <p:guide orient="horz" pos="3110"/>
        <p:guide pos="2101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6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363"/>
            <a:ext cx="288925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6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377363"/>
            <a:ext cx="288925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5ADC5C46-A303-4215-B33E-F70839D5C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5188" y="739775"/>
            <a:ext cx="4938712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89475"/>
            <a:ext cx="5335588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63"/>
            <a:ext cx="288925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377363"/>
            <a:ext cx="288925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87D52494-E6FF-4F22-B6F3-51CCD442E5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1C07AE-4F29-40DA-83FC-11A263D5A28E}" type="slidenum">
              <a:rPr lang="ru-RU"/>
              <a:pPr/>
              <a:t>1</a:t>
            </a:fld>
            <a:endParaRPr lang="ru-RU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F74CA-4249-4AC3-8FA5-BC47D0126266}" type="slidenum">
              <a:rPr lang="ru-RU"/>
              <a:pPr/>
              <a:t>11</a:t>
            </a:fld>
            <a:endParaRPr lang="ru-RU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F74CA-4249-4AC3-8FA5-BC47D0126266}" type="slidenum">
              <a:rPr lang="ru-RU"/>
              <a:pPr/>
              <a:t>12</a:t>
            </a:fld>
            <a:endParaRPr lang="ru-RU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F74CA-4249-4AC3-8FA5-BC47D0126266}" type="slidenum">
              <a:rPr lang="ru-RU"/>
              <a:pPr/>
              <a:t>13</a:t>
            </a:fld>
            <a:endParaRPr lang="ru-RU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F74CA-4249-4AC3-8FA5-BC47D0126266}" type="slidenum">
              <a:rPr lang="ru-RU"/>
              <a:pPr/>
              <a:t>14</a:t>
            </a:fld>
            <a:endParaRPr lang="ru-RU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F74CA-4249-4AC3-8FA5-BC47D0126266}" type="slidenum">
              <a:rPr lang="ru-RU"/>
              <a:pPr/>
              <a:t>15</a:t>
            </a:fld>
            <a:endParaRPr lang="ru-RU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F74CA-4249-4AC3-8FA5-BC47D0126266}" type="slidenum">
              <a:rPr lang="ru-RU"/>
              <a:pPr/>
              <a:t>16</a:t>
            </a:fld>
            <a:endParaRPr lang="ru-RU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F74CA-4249-4AC3-8FA5-BC47D0126266}" type="slidenum">
              <a:rPr lang="ru-RU"/>
              <a:pPr/>
              <a:t>17</a:t>
            </a:fld>
            <a:endParaRPr lang="ru-RU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F74CA-4249-4AC3-8FA5-BC47D0126266}" type="slidenum">
              <a:rPr lang="ru-RU"/>
              <a:pPr/>
              <a:t>18</a:t>
            </a:fld>
            <a:endParaRPr lang="ru-RU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F74CA-4249-4AC3-8FA5-BC47D0126266}" type="slidenum">
              <a:rPr lang="ru-RU"/>
              <a:pPr/>
              <a:t>19</a:t>
            </a:fld>
            <a:endParaRPr lang="ru-RU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F74CA-4249-4AC3-8FA5-BC47D0126266}" type="slidenum">
              <a:rPr lang="ru-RU"/>
              <a:pPr/>
              <a:t>2</a:t>
            </a:fld>
            <a:endParaRPr lang="ru-RU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D0668F-6263-4FF6-B96D-9F29726723D5}" type="slidenum">
              <a:rPr lang="ru-RU"/>
              <a:pPr/>
              <a:t>3</a:t>
            </a:fld>
            <a:endParaRPr lang="ru-RU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F74CA-4249-4AC3-8FA5-BC47D0126266}" type="slidenum">
              <a:rPr lang="ru-RU"/>
              <a:pPr/>
              <a:t>5</a:t>
            </a:fld>
            <a:endParaRPr lang="ru-RU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F74CA-4249-4AC3-8FA5-BC47D0126266}" type="slidenum">
              <a:rPr lang="ru-RU"/>
              <a:pPr/>
              <a:t>6</a:t>
            </a:fld>
            <a:endParaRPr lang="ru-RU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F74CA-4249-4AC3-8FA5-BC47D0126266}" type="slidenum">
              <a:rPr lang="ru-RU"/>
              <a:pPr/>
              <a:t>7</a:t>
            </a:fld>
            <a:endParaRPr lang="ru-RU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F74CA-4249-4AC3-8FA5-BC47D0126266}" type="slidenum">
              <a:rPr lang="ru-RU"/>
              <a:pPr/>
              <a:t>8</a:t>
            </a:fld>
            <a:endParaRPr lang="ru-RU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F74CA-4249-4AC3-8FA5-BC47D0126266}" type="slidenum">
              <a:rPr lang="ru-RU"/>
              <a:pPr/>
              <a:t>9</a:t>
            </a:fld>
            <a:endParaRPr lang="ru-RU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F74CA-4249-4AC3-8FA5-BC47D0126266}" type="slidenum">
              <a:rPr lang="ru-RU"/>
              <a:pPr/>
              <a:t>10</a:t>
            </a:fld>
            <a:endParaRPr lang="ru-RU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onomy.gov.ru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slide" Target="../slides/slide5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slide" Target="../slides/slide5.xml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slide" Target="../slides/slide5.xml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onomy.gov.ru/" TargetMode="External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hlinkClick r:id="rId2" tooltip="Перейти на сайт"/>
          </p:cNvPr>
          <p:cNvSpPr txBox="1">
            <a:spLocks noChangeArrowheads="1"/>
          </p:cNvSpPr>
          <p:nvPr/>
        </p:nvSpPr>
        <p:spPr bwMode="auto">
          <a:xfrm>
            <a:off x="3205163" y="6237288"/>
            <a:ext cx="1497012" cy="339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384" tIns="45693" rIns="91384" bIns="45693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1800" b="1"/>
              <a:t> </a:t>
            </a:r>
          </a:p>
        </p:txBody>
      </p:sp>
      <p:sp>
        <p:nvSpPr>
          <p:cNvPr id="13486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213100" y="2133600"/>
            <a:ext cx="5613400" cy="2735263"/>
          </a:xfrm>
          <a:ln/>
        </p:spPr>
        <p:txBody>
          <a:bodyPr lIns="91440" tIns="45720" rIns="91440" bIns="4572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486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00400" y="5254625"/>
            <a:ext cx="5613400" cy="622300"/>
          </a:xfrm>
          <a:ln/>
        </p:spPr>
        <p:txBody>
          <a:bodyPr lIns="91440" tIns="45720" rIns="91440" bIns="45720" anchor="ctr"/>
          <a:lstStyle>
            <a:lvl1pPr marL="0" indent="0">
              <a:buFont typeface="Wingdings 2" pitchFamily="18" charset="2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7F998-0E0D-4262-AE30-AE08F41CFA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07200" y="0"/>
            <a:ext cx="2085975" cy="6400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46100" y="0"/>
            <a:ext cx="6108700" cy="6400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5DD22-8630-4BBC-A81A-A165F48563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395663" y="1825625"/>
            <a:ext cx="219075" cy="2159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US" sz="1600" b="1">
                <a:solidFill>
                  <a:schemeClr val="accent2"/>
                </a:solidFill>
              </a:rPr>
              <a:t>1</a:t>
            </a:r>
            <a:endParaRPr lang="ru-RU" sz="1600" b="1">
              <a:solidFill>
                <a:schemeClr val="accent2"/>
              </a:solidFill>
            </a:endParaRPr>
          </a:p>
        </p:txBody>
      </p:sp>
      <p:sp>
        <p:nvSpPr>
          <p:cNvPr id="5" name="Rectangle 2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27463" y="1825625"/>
            <a:ext cx="219075" cy="2159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US" sz="1600" b="1">
                <a:solidFill>
                  <a:schemeClr val="bg2"/>
                </a:solidFill>
              </a:rPr>
              <a:t>2</a:t>
            </a:r>
            <a:endParaRPr lang="ru-RU" sz="1600" b="1">
              <a:solidFill>
                <a:schemeClr val="bg2"/>
              </a:solidFill>
            </a:endParaRPr>
          </a:p>
        </p:txBody>
      </p:sp>
      <p:sp>
        <p:nvSpPr>
          <p:cNvPr id="6" name="Rectangle 2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259263" y="1825625"/>
            <a:ext cx="219075" cy="2159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US" sz="1600" b="1">
                <a:solidFill>
                  <a:schemeClr val="bg2"/>
                </a:solidFill>
              </a:rPr>
              <a:t>3</a:t>
            </a:r>
            <a:endParaRPr lang="ru-RU" sz="1600" b="1">
              <a:solidFill>
                <a:schemeClr val="bg2"/>
              </a:solidFill>
            </a:endParaRPr>
          </a:p>
        </p:txBody>
      </p:sp>
      <p:sp>
        <p:nvSpPr>
          <p:cNvPr id="7" name="Line 25"/>
          <p:cNvSpPr>
            <a:spLocks noChangeShapeType="1"/>
          </p:cNvSpPr>
          <p:nvPr/>
        </p:nvSpPr>
        <p:spPr bwMode="auto">
          <a:xfrm>
            <a:off x="3717925" y="1835150"/>
            <a:ext cx="0" cy="196850"/>
          </a:xfrm>
          <a:prstGeom prst="line">
            <a:avLst/>
          </a:prstGeom>
          <a:noFill/>
          <a:ln w="12700">
            <a:solidFill>
              <a:srgbClr val="9D9D9D"/>
            </a:solidFill>
            <a:round/>
            <a:headEnd/>
            <a:tailEnd/>
          </a:ln>
          <a:effectLst/>
        </p:spPr>
        <p:txBody>
          <a:bodyPr lIns="91384" tIns="45693" rIns="91384" bIns="45693" anchor="ctr"/>
          <a:lstStyle/>
          <a:p>
            <a:pPr>
              <a:defRPr/>
            </a:pPr>
            <a:endParaRPr lang="ru-RU"/>
          </a:p>
        </p:txBody>
      </p:sp>
      <p:sp>
        <p:nvSpPr>
          <p:cNvPr id="8" name="Line 26"/>
          <p:cNvSpPr>
            <a:spLocks noChangeShapeType="1"/>
          </p:cNvSpPr>
          <p:nvPr/>
        </p:nvSpPr>
        <p:spPr bwMode="auto">
          <a:xfrm>
            <a:off x="4152900" y="1835150"/>
            <a:ext cx="0" cy="196850"/>
          </a:xfrm>
          <a:prstGeom prst="line">
            <a:avLst/>
          </a:prstGeom>
          <a:noFill/>
          <a:ln w="12700">
            <a:solidFill>
              <a:srgbClr val="9D9D9D"/>
            </a:solidFill>
            <a:round/>
            <a:headEnd/>
            <a:tailEnd/>
          </a:ln>
          <a:effectLst/>
        </p:spPr>
        <p:txBody>
          <a:bodyPr lIns="91384" tIns="45693" rIns="91384" bIns="45693" anchor="ctr"/>
          <a:lstStyle/>
          <a:p>
            <a:pPr>
              <a:defRPr/>
            </a:pPr>
            <a:endParaRPr lang="ru-RU"/>
          </a:p>
        </p:txBody>
      </p:sp>
      <p:sp>
        <p:nvSpPr>
          <p:cNvPr id="9" name="Text Box 28"/>
          <p:cNvSpPr txBox="1">
            <a:spLocks noChangeArrowheads="1"/>
          </p:cNvSpPr>
          <p:nvPr/>
        </p:nvSpPr>
        <p:spPr bwMode="auto">
          <a:xfrm>
            <a:off x="985838" y="6275388"/>
            <a:ext cx="1444625" cy="2143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900" b="1"/>
              <a:t>www.economy.gov.ru</a:t>
            </a:r>
            <a:endParaRPr lang="ru-RU" sz="900" b="1"/>
          </a:p>
        </p:txBody>
      </p:sp>
      <p:sp>
        <p:nvSpPr>
          <p:cNvPr id="62772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3213100" y="2933700"/>
            <a:ext cx="5613400" cy="1689100"/>
          </a:xfrm>
          <a:ln/>
        </p:spPr>
        <p:txBody>
          <a:bodyPr anchor="t"/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de-DE"/>
          </a:p>
        </p:txBody>
      </p:sp>
      <p:sp>
        <p:nvSpPr>
          <p:cNvPr id="62772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00400" y="5080000"/>
            <a:ext cx="5689600" cy="622300"/>
          </a:xfrm>
          <a:ln/>
        </p:spPr>
        <p:txBody>
          <a:bodyPr lIns="91440" tIns="45720" rIns="91440" bIns="45720" anchor="ctr"/>
          <a:lstStyle>
            <a:lvl1pPr marL="0" indent="0">
              <a:lnSpc>
                <a:spcPts val="3088"/>
              </a:lnSpc>
              <a:buFont typeface="Wingdings 2" pitchFamily="18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" name="Rectangle 27"/>
          <p:cNvSpPr>
            <a:spLocks noGrp="1" noChangeArrowheads="1"/>
          </p:cNvSpPr>
          <p:nvPr>
            <p:ph type="ftr" sz="quarter" idx="10"/>
          </p:nvPr>
        </p:nvSpPr>
        <p:spPr>
          <a:xfrm>
            <a:off x="3197225" y="6275388"/>
            <a:ext cx="4024313" cy="3270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>
    <p:spli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B439C-0991-4B86-AFDE-9B229E963A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D6EA8-42B2-446F-93BA-5F6B5D69A2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46100" y="1689100"/>
            <a:ext cx="4054475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2975" y="1689100"/>
            <a:ext cx="4054475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A517A-4C56-4B5D-BB01-9F4E68BFA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A7733-3C55-4C16-BDBE-D600F11BB4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18BED-AD0B-449D-A918-BD2D0F635B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57445-337D-4377-8F0A-C2522CCD98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4AD99-2D19-4D98-9D38-B9CD8C1286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F3B7E-84A9-4E81-B44E-B9DA05305F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F8037-25EF-49B4-879B-F8150006DB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D3726-C700-4A2A-BCCD-15D4697D86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07200" y="0"/>
            <a:ext cx="2085975" cy="6400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46100" y="0"/>
            <a:ext cx="6108700" cy="6400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EE6C2-D031-4920-AA29-21286DCEC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395663" y="1825625"/>
            <a:ext cx="219075" cy="2159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US" sz="1600" b="1"/>
              <a:t>1</a:t>
            </a:r>
            <a:endParaRPr lang="ru-RU" sz="1600" b="1"/>
          </a:p>
        </p:txBody>
      </p:sp>
      <p:sp>
        <p:nvSpPr>
          <p:cNvPr id="5" name="Rectangle 2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27463" y="1825625"/>
            <a:ext cx="219075" cy="2159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US" sz="1600" b="1">
                <a:solidFill>
                  <a:schemeClr val="accent2"/>
                </a:solidFill>
              </a:rPr>
              <a:t>2</a:t>
            </a:r>
            <a:endParaRPr lang="ru-RU" sz="1600" b="1">
              <a:solidFill>
                <a:schemeClr val="accent2"/>
              </a:solidFill>
            </a:endParaRPr>
          </a:p>
        </p:txBody>
      </p:sp>
      <p:sp>
        <p:nvSpPr>
          <p:cNvPr id="6" name="Rectangle 30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259263" y="1825625"/>
            <a:ext cx="219075" cy="2159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US" sz="1600" b="1">
                <a:solidFill>
                  <a:schemeClr val="bg2"/>
                </a:solidFill>
              </a:rPr>
              <a:t>3</a:t>
            </a:r>
            <a:endParaRPr lang="ru-RU" sz="1600" b="1">
              <a:solidFill>
                <a:schemeClr val="bg2"/>
              </a:solidFill>
            </a:endParaRPr>
          </a:p>
        </p:txBody>
      </p:sp>
      <p:sp>
        <p:nvSpPr>
          <p:cNvPr id="7" name="Line 31"/>
          <p:cNvSpPr>
            <a:spLocks noChangeShapeType="1"/>
          </p:cNvSpPr>
          <p:nvPr/>
        </p:nvSpPr>
        <p:spPr bwMode="auto">
          <a:xfrm>
            <a:off x="3717925" y="1835150"/>
            <a:ext cx="0" cy="196850"/>
          </a:xfrm>
          <a:prstGeom prst="line">
            <a:avLst/>
          </a:prstGeom>
          <a:noFill/>
          <a:ln w="12700">
            <a:solidFill>
              <a:srgbClr val="9D9D9D"/>
            </a:solidFill>
            <a:round/>
            <a:headEnd/>
            <a:tailEnd/>
          </a:ln>
          <a:effectLst/>
        </p:spPr>
        <p:txBody>
          <a:bodyPr lIns="91384" tIns="45693" rIns="91384" bIns="45693" anchor="ctr"/>
          <a:lstStyle/>
          <a:p>
            <a:pPr>
              <a:defRPr/>
            </a:pPr>
            <a:endParaRPr lang="ru-RU"/>
          </a:p>
        </p:txBody>
      </p:sp>
      <p:sp>
        <p:nvSpPr>
          <p:cNvPr id="8" name="Line 32"/>
          <p:cNvSpPr>
            <a:spLocks noChangeShapeType="1"/>
          </p:cNvSpPr>
          <p:nvPr/>
        </p:nvSpPr>
        <p:spPr bwMode="auto">
          <a:xfrm>
            <a:off x="4152900" y="1835150"/>
            <a:ext cx="0" cy="196850"/>
          </a:xfrm>
          <a:prstGeom prst="line">
            <a:avLst/>
          </a:prstGeom>
          <a:noFill/>
          <a:ln w="12700">
            <a:solidFill>
              <a:srgbClr val="9D9D9D"/>
            </a:solidFill>
            <a:round/>
            <a:headEnd/>
            <a:tailEnd/>
          </a:ln>
          <a:effectLst/>
        </p:spPr>
        <p:txBody>
          <a:bodyPr lIns="91384" tIns="45693" rIns="91384" bIns="45693" anchor="ctr"/>
          <a:lstStyle/>
          <a:p>
            <a:pPr>
              <a:defRPr/>
            </a:pPr>
            <a:endParaRPr lang="ru-RU"/>
          </a:p>
        </p:txBody>
      </p:sp>
      <p:sp>
        <p:nvSpPr>
          <p:cNvPr id="9" name="Text Box 34"/>
          <p:cNvSpPr txBox="1">
            <a:spLocks noChangeArrowheads="1"/>
          </p:cNvSpPr>
          <p:nvPr/>
        </p:nvSpPr>
        <p:spPr bwMode="auto">
          <a:xfrm>
            <a:off x="985838" y="6275388"/>
            <a:ext cx="1444625" cy="2143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900" b="1"/>
              <a:t>www.economy.gov.ru</a:t>
            </a:r>
            <a:endParaRPr lang="ru-RU" sz="900" b="1"/>
          </a:p>
        </p:txBody>
      </p:sp>
      <p:sp>
        <p:nvSpPr>
          <p:cNvPr id="393242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3213100" y="2933700"/>
            <a:ext cx="5613400" cy="1689100"/>
          </a:xfrm>
          <a:ln/>
        </p:spPr>
        <p:txBody>
          <a:bodyPr anchor="t"/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de-DE"/>
          </a:p>
        </p:txBody>
      </p:sp>
      <p:sp>
        <p:nvSpPr>
          <p:cNvPr id="393243" name="Rectangle 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00400" y="5080000"/>
            <a:ext cx="5689600" cy="622300"/>
          </a:xfrm>
          <a:ln/>
        </p:spPr>
        <p:txBody>
          <a:bodyPr lIns="91440" tIns="45720" rIns="91440" bIns="45720" anchor="ctr"/>
          <a:lstStyle>
            <a:lvl1pPr marL="0" indent="0">
              <a:lnSpc>
                <a:spcPts val="3088"/>
              </a:lnSpc>
              <a:buFont typeface="Wingdings 2" pitchFamily="18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" name="Rectangle 33"/>
          <p:cNvSpPr>
            <a:spLocks noGrp="1" noChangeArrowheads="1"/>
          </p:cNvSpPr>
          <p:nvPr>
            <p:ph type="ftr" sz="quarter" idx="10"/>
          </p:nvPr>
        </p:nvSpPr>
        <p:spPr>
          <a:xfrm>
            <a:off x="3197225" y="6275388"/>
            <a:ext cx="4024313" cy="3270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>
    <p:split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AE9C9-4CF7-49CB-9544-1FFE601C8C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E3C2F-5C4D-4839-B761-465FDC3308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46100" y="1689100"/>
            <a:ext cx="4051300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49800" y="1689100"/>
            <a:ext cx="4051300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F4450-1C97-4F83-9AB2-6BB49054BF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36B58-25D7-49E7-A7B9-E41108E7C5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41ED4-712B-48DC-BB3F-3D9AA085A9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50A02-F8AC-4E21-8120-6BFD73B78E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3FD7A-F9BC-4F43-9A76-ECE746CB7B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66CD4-A40F-498C-A7BA-403A488909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8F70A-5C14-47D9-A8CD-5DD7DA874C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41651-1CC3-40C5-853F-AA23862A88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07200" y="0"/>
            <a:ext cx="2085975" cy="6400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46100" y="0"/>
            <a:ext cx="6108700" cy="6400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1ACAA-15B6-4E64-9EC5-FC2AF104DF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395663" y="1825625"/>
            <a:ext cx="219075" cy="2159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US" sz="1600" b="1"/>
              <a:t>1</a:t>
            </a:r>
            <a:endParaRPr lang="ru-RU" sz="1600" b="1"/>
          </a:p>
        </p:txBody>
      </p:sp>
      <p:sp>
        <p:nvSpPr>
          <p:cNvPr id="5" name="Rectangle 3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27463" y="1825625"/>
            <a:ext cx="219075" cy="2159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US" sz="1600" b="1">
                <a:solidFill>
                  <a:schemeClr val="bg2"/>
                </a:solidFill>
              </a:rPr>
              <a:t>2</a:t>
            </a:r>
            <a:endParaRPr lang="ru-RU" sz="1600" b="1">
              <a:solidFill>
                <a:schemeClr val="bg2"/>
              </a:solidFill>
            </a:endParaRPr>
          </a:p>
        </p:txBody>
      </p:sp>
      <p:sp>
        <p:nvSpPr>
          <p:cNvPr id="6" name="Rectangle 3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259263" y="1825625"/>
            <a:ext cx="219075" cy="2159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US" sz="1600" b="1">
                <a:solidFill>
                  <a:schemeClr val="accent2"/>
                </a:solidFill>
              </a:rPr>
              <a:t>3</a:t>
            </a:r>
            <a:endParaRPr lang="ru-RU" sz="1600" b="1">
              <a:solidFill>
                <a:schemeClr val="accent2"/>
              </a:solidFill>
            </a:endParaRPr>
          </a:p>
        </p:txBody>
      </p:sp>
      <p:sp>
        <p:nvSpPr>
          <p:cNvPr id="7" name="Line 33"/>
          <p:cNvSpPr>
            <a:spLocks noChangeShapeType="1"/>
          </p:cNvSpPr>
          <p:nvPr/>
        </p:nvSpPr>
        <p:spPr bwMode="auto">
          <a:xfrm>
            <a:off x="3717925" y="1835150"/>
            <a:ext cx="0" cy="196850"/>
          </a:xfrm>
          <a:prstGeom prst="line">
            <a:avLst/>
          </a:prstGeom>
          <a:noFill/>
          <a:ln w="12700">
            <a:solidFill>
              <a:srgbClr val="9D9D9D"/>
            </a:solidFill>
            <a:round/>
            <a:headEnd/>
            <a:tailEnd/>
          </a:ln>
          <a:effectLst/>
        </p:spPr>
        <p:txBody>
          <a:bodyPr lIns="91384" tIns="45693" rIns="91384" bIns="45693" anchor="ctr"/>
          <a:lstStyle/>
          <a:p>
            <a:pPr>
              <a:defRPr/>
            </a:pPr>
            <a:endParaRPr lang="ru-RU"/>
          </a:p>
        </p:txBody>
      </p:sp>
      <p:sp>
        <p:nvSpPr>
          <p:cNvPr id="8" name="Line 34"/>
          <p:cNvSpPr>
            <a:spLocks noChangeShapeType="1"/>
          </p:cNvSpPr>
          <p:nvPr/>
        </p:nvSpPr>
        <p:spPr bwMode="auto">
          <a:xfrm>
            <a:off x="4152900" y="1835150"/>
            <a:ext cx="0" cy="196850"/>
          </a:xfrm>
          <a:prstGeom prst="line">
            <a:avLst/>
          </a:prstGeom>
          <a:noFill/>
          <a:ln w="12700">
            <a:solidFill>
              <a:srgbClr val="9D9D9D"/>
            </a:solidFill>
            <a:round/>
            <a:headEnd/>
            <a:tailEnd/>
          </a:ln>
          <a:effectLst/>
        </p:spPr>
        <p:txBody>
          <a:bodyPr lIns="91384" tIns="45693" rIns="91384" bIns="45693" anchor="ctr"/>
          <a:lstStyle/>
          <a:p>
            <a:pPr>
              <a:defRPr/>
            </a:pPr>
            <a:endParaRPr lang="ru-RU"/>
          </a:p>
        </p:txBody>
      </p:sp>
      <p:sp>
        <p:nvSpPr>
          <p:cNvPr id="9" name="Text Box 36"/>
          <p:cNvSpPr txBox="1">
            <a:spLocks noChangeArrowheads="1"/>
          </p:cNvSpPr>
          <p:nvPr/>
        </p:nvSpPr>
        <p:spPr bwMode="auto">
          <a:xfrm>
            <a:off x="985838" y="6275388"/>
            <a:ext cx="1444625" cy="2143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900" b="1"/>
              <a:t>www.economy.gov.ru</a:t>
            </a:r>
            <a:endParaRPr lang="ru-RU" sz="900" b="1"/>
          </a:p>
        </p:txBody>
      </p:sp>
      <p:sp>
        <p:nvSpPr>
          <p:cNvPr id="391196" name="Rectangle 28"/>
          <p:cNvSpPr>
            <a:spLocks noGrp="1" noChangeArrowheads="1"/>
          </p:cNvSpPr>
          <p:nvPr>
            <p:ph type="ctrTitle"/>
          </p:nvPr>
        </p:nvSpPr>
        <p:spPr>
          <a:xfrm>
            <a:off x="3213100" y="2933700"/>
            <a:ext cx="5613400" cy="1689100"/>
          </a:xfrm>
          <a:ln/>
        </p:spPr>
        <p:txBody>
          <a:bodyPr anchor="t"/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de-DE"/>
          </a:p>
        </p:txBody>
      </p:sp>
      <p:sp>
        <p:nvSpPr>
          <p:cNvPr id="391197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00400" y="5084763"/>
            <a:ext cx="5689600" cy="622300"/>
          </a:xfrm>
          <a:ln/>
        </p:spPr>
        <p:txBody>
          <a:bodyPr lIns="91440" tIns="45720" rIns="91440" bIns="45720" anchor="ctr"/>
          <a:lstStyle>
            <a:lvl1pPr marL="0" indent="0">
              <a:lnSpc>
                <a:spcPts val="3088"/>
              </a:lnSpc>
              <a:buFont typeface="Wingdings 2" pitchFamily="18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" name="Rectangle 3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97225" y="6275388"/>
            <a:ext cx="4024313" cy="3270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>
    <p:split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A21D2-E2B9-4F01-996B-705960D8E0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1D75A-01CF-45D1-94E3-CA65DD6C46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46100" y="1689100"/>
            <a:ext cx="4051300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49800" y="1689100"/>
            <a:ext cx="4051300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CAD13-5B94-4811-84AD-2D3B325D57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4E811-949D-4F10-A594-0FEB9E97F6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82CCB-DE1C-482F-96C8-583F38760D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46100" y="1689100"/>
            <a:ext cx="4051300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49800" y="1689100"/>
            <a:ext cx="4051300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1F2C1-8CED-44B9-9293-7BC509E8C4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E8480-0040-4DF0-9A60-BCD0FF6541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B128E-ED6C-4372-B0C3-426AA7831D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5885F-E51A-4DFB-8BB1-EFE26A9E64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5AC61-76DB-49EE-8CF8-1A9EB31B80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07200" y="0"/>
            <a:ext cx="2085975" cy="6400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46100" y="0"/>
            <a:ext cx="6108700" cy="6400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95BD6-3061-44C9-B255-AEDEC4FEA5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>
            <a:hlinkClick r:id="rId2" tooltip="Перейти на сайт"/>
          </p:cNvPr>
          <p:cNvSpPr txBox="1">
            <a:spLocks noChangeArrowheads="1"/>
          </p:cNvSpPr>
          <p:nvPr/>
        </p:nvSpPr>
        <p:spPr bwMode="auto">
          <a:xfrm>
            <a:off x="3205163" y="6237288"/>
            <a:ext cx="1497012" cy="339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384" tIns="45693" rIns="91384" bIns="45693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1800" b="1"/>
              <a:t> </a:t>
            </a:r>
          </a:p>
        </p:txBody>
      </p:sp>
      <p:sp>
        <p:nvSpPr>
          <p:cNvPr id="1036296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3213100" y="2925763"/>
            <a:ext cx="5613400" cy="1689100"/>
          </a:xfrm>
          <a:ln/>
        </p:spPr>
        <p:txBody>
          <a:bodyPr lIns="91440" tIns="45720" rIns="91440" bIns="45720"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36297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00400" y="5080000"/>
            <a:ext cx="5613400" cy="622300"/>
          </a:xfrm>
          <a:ln/>
        </p:spPr>
        <p:txBody>
          <a:bodyPr lIns="91440" tIns="45720" rIns="91440" bIns="45720" anchor="ctr"/>
          <a:lstStyle>
            <a:lvl1pPr marL="0" indent="0">
              <a:buFont typeface="Wingdings 2" pitchFamily="18" charset="2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12750" y="2516188"/>
            <a:ext cx="2251075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8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B355C-BBB1-4201-B8F7-DEF736D0B4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8F940-B31B-4BDE-8DA4-28B2A1065E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46100" y="1689100"/>
            <a:ext cx="4051300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49800" y="1689100"/>
            <a:ext cx="4051300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49671-7DE6-47B5-B5CB-B5455E4AD3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F3FB5-B090-4C54-9341-F1E8DA6A3E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2E95F-A382-4FB0-853E-90EF0DFE3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2F18E-54FC-4539-BD87-EE7A587F61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090B0-F55D-4C1D-9069-A477F6E620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259DF-FF46-453E-B05D-0D1CFC103E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9E4C9-825B-4760-873C-8CAF3A8337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1532E-A40D-4927-B2AE-D668B7ADBF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07200" y="0"/>
            <a:ext cx="2085975" cy="6400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46100" y="0"/>
            <a:ext cx="6108700" cy="6400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9DDD1-EC97-45AD-9172-71CC4D3948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1FBE9-CB76-4D7E-882E-7EDD160A41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2A19C-066F-42B5-9CF7-391430FAA7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B9DA5-1E05-4C79-B8F4-180192187C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C42C4-F540-40D4-AC6A-976C95F26E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" Target="../slides/slide11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" Target="../slides/slide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" Target="../slides/slide11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" Target="../slides/slide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" Target="../slides/slide11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" Target="../slides/slide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39975" y="0"/>
            <a:ext cx="65532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384" tIns="45693" rIns="91384" bIns="456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de-DE" smtClean="0"/>
          </a:p>
        </p:txBody>
      </p:sp>
      <p:sp>
        <p:nvSpPr>
          <p:cNvPr id="13475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813" y="6429375"/>
            <a:ext cx="935037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572122E-E72D-45E4-9DBF-82D0814C1D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6100" y="1689100"/>
            <a:ext cx="8255000" cy="4711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34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7538" y="6516688"/>
            <a:ext cx="4024312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90000"/>
              </a:lnSpc>
              <a:defRPr sz="900" b="1" smtClean="0"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  <p:sp>
        <p:nvSpPr>
          <p:cNvPr id="1347590" name="Text Box 6"/>
          <p:cNvSpPr txBox="1">
            <a:spLocks noChangeArrowheads="1"/>
          </p:cNvSpPr>
          <p:nvPr userDrawn="1"/>
        </p:nvSpPr>
        <p:spPr bwMode="auto">
          <a:xfrm>
            <a:off x="457200" y="6516688"/>
            <a:ext cx="1444625" cy="2143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900" b="1"/>
              <a:t>www.economy.gov.ru</a:t>
            </a:r>
            <a:endParaRPr lang="ru-RU" sz="900" b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52" r:id="rId2"/>
    <p:sldLayoutId id="2147483751" r:id="rId3"/>
    <p:sldLayoutId id="2147483750" r:id="rId4"/>
    <p:sldLayoutId id="2147483749" r:id="rId5"/>
    <p:sldLayoutId id="2147483748" r:id="rId6"/>
    <p:sldLayoutId id="2147483747" r:id="rId7"/>
    <p:sldLayoutId id="2147483746" r:id="rId8"/>
    <p:sldLayoutId id="2147483745" r:id="rId9"/>
    <p:sldLayoutId id="2147483744" r:id="rId10"/>
    <p:sldLayoutId id="2147483743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  <a:cs typeface="Tahom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  <a:cs typeface="Tahom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  <a:cs typeface="Tahom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  <a:cs typeface="Tahoma" pitchFamily="34" charset="0"/>
        </a:defRPr>
      </a:lvl9pPr>
    </p:titleStyle>
    <p:bodyStyle>
      <a:lvl1pPr marL="244475" indent="-244475" algn="l" rtl="0" eaLnBrk="0" fontAlgn="base" hangingPunct="0">
        <a:spcBef>
          <a:spcPct val="0"/>
        </a:spcBef>
        <a:spcAft>
          <a:spcPct val="30000"/>
        </a:spcAft>
        <a:buClr>
          <a:schemeClr val="tx1"/>
        </a:buClr>
        <a:buFont typeface="Wingdings 2" pitchFamily="18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52438" indent="-206375" algn="l" rtl="0" eaLnBrk="0" fontAlgn="base" hangingPunct="0">
        <a:spcBef>
          <a:spcPct val="0"/>
        </a:spcBef>
        <a:spcAft>
          <a:spcPct val="30000"/>
        </a:spcAft>
        <a:buClr>
          <a:schemeClr val="tx1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  <a:cs typeface="+mn-cs"/>
        </a:defRPr>
      </a:lvl2pPr>
      <a:lvl3pPr marL="1281113" indent="-271463" algn="l" rtl="0" eaLnBrk="0" fontAlgn="base" hangingPunct="0">
        <a:spcBef>
          <a:spcPct val="0"/>
        </a:spcBef>
        <a:spcAft>
          <a:spcPct val="30000"/>
        </a:spcAft>
        <a:buClr>
          <a:srgbClr val="F14F12"/>
        </a:buClr>
        <a:buSzPct val="6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latin typeface="+mn-lt"/>
          <a:cs typeface="+mn-cs"/>
        </a:defRPr>
      </a:lvl3pPr>
      <a:lvl4pPr marL="1731963" indent="-271463" algn="l" rtl="0" eaLnBrk="0" fontAlgn="base" hangingPunct="0">
        <a:spcBef>
          <a:spcPct val="0"/>
        </a:spcBef>
        <a:spcAft>
          <a:spcPct val="30000"/>
        </a:spcAft>
        <a:buBlip>
          <a:blip r:embed="rId16"/>
        </a:buBlip>
        <a:defRPr sz="2000">
          <a:solidFill>
            <a:srgbClr val="8C8C8C"/>
          </a:solidFill>
          <a:latin typeface="+mn-lt"/>
          <a:cs typeface="+mn-cs"/>
        </a:defRPr>
      </a:lvl4pPr>
      <a:lvl5pPr marL="2181225" indent="-269875" algn="l" rtl="0" eaLnBrk="0" fontAlgn="base" hangingPunct="0">
        <a:spcBef>
          <a:spcPct val="0"/>
        </a:spcBef>
        <a:spcAft>
          <a:spcPct val="30000"/>
        </a:spcAft>
        <a:buBlip>
          <a:blip r:embed="rId16"/>
        </a:buBlip>
        <a:defRPr sz="2000">
          <a:solidFill>
            <a:srgbClr val="8C8C8C"/>
          </a:solidFill>
          <a:latin typeface="+mn-lt"/>
          <a:cs typeface="+mn-cs"/>
        </a:defRPr>
      </a:lvl5pPr>
      <a:lvl6pPr marL="2638425" indent="-269875" algn="l" rtl="0" fontAlgn="base">
        <a:spcBef>
          <a:spcPct val="0"/>
        </a:spcBef>
        <a:spcAft>
          <a:spcPct val="30000"/>
        </a:spcAft>
        <a:buBlip>
          <a:blip r:embed="rId16"/>
        </a:buBlip>
        <a:defRPr>
          <a:solidFill>
            <a:srgbClr val="8C8C8C"/>
          </a:solidFill>
          <a:latin typeface="+mn-lt"/>
          <a:cs typeface="+mn-cs"/>
        </a:defRPr>
      </a:lvl6pPr>
      <a:lvl7pPr marL="3095625" indent="-269875" algn="l" rtl="0" fontAlgn="base">
        <a:spcBef>
          <a:spcPct val="0"/>
        </a:spcBef>
        <a:spcAft>
          <a:spcPct val="30000"/>
        </a:spcAft>
        <a:buBlip>
          <a:blip r:embed="rId16"/>
        </a:buBlip>
        <a:defRPr>
          <a:solidFill>
            <a:srgbClr val="8C8C8C"/>
          </a:solidFill>
          <a:latin typeface="+mn-lt"/>
          <a:cs typeface="+mn-cs"/>
        </a:defRPr>
      </a:lvl7pPr>
      <a:lvl8pPr marL="3552825" indent="-269875" algn="l" rtl="0" fontAlgn="base">
        <a:spcBef>
          <a:spcPct val="0"/>
        </a:spcBef>
        <a:spcAft>
          <a:spcPct val="30000"/>
        </a:spcAft>
        <a:buBlip>
          <a:blip r:embed="rId16"/>
        </a:buBlip>
        <a:defRPr>
          <a:solidFill>
            <a:srgbClr val="8C8C8C"/>
          </a:solidFill>
          <a:latin typeface="+mn-lt"/>
          <a:cs typeface="+mn-cs"/>
        </a:defRPr>
      </a:lvl8pPr>
      <a:lvl9pPr marL="4010025" indent="-269875" algn="l" rtl="0" fontAlgn="base">
        <a:spcBef>
          <a:spcPct val="0"/>
        </a:spcBef>
        <a:spcAft>
          <a:spcPct val="30000"/>
        </a:spcAft>
        <a:buBlip>
          <a:blip r:embed="rId16"/>
        </a:buBlip>
        <a:defRPr>
          <a:solidFill>
            <a:srgbClr val="8C8C8C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703" name="Rectangl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455613" y="1350963"/>
            <a:ext cx="219075" cy="2159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US" sz="1600" b="1">
                <a:solidFill>
                  <a:schemeClr val="accent2"/>
                </a:solidFill>
              </a:rPr>
              <a:t>1</a:t>
            </a:r>
            <a:endParaRPr lang="ru-RU" sz="1600" b="1">
              <a:solidFill>
                <a:schemeClr val="accent2"/>
              </a:solidFill>
            </a:endParaRPr>
          </a:p>
        </p:txBody>
      </p:sp>
      <p:sp>
        <p:nvSpPr>
          <p:cNvPr id="626704" name="Rectangle 16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887413" y="1350963"/>
            <a:ext cx="219075" cy="2159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US" sz="1600" b="1">
                <a:solidFill>
                  <a:schemeClr val="bg2"/>
                </a:solidFill>
              </a:rPr>
              <a:t>2</a:t>
            </a:r>
            <a:endParaRPr lang="ru-RU" sz="1600" b="1">
              <a:solidFill>
                <a:schemeClr val="bg2"/>
              </a:solidFill>
            </a:endParaRPr>
          </a:p>
        </p:txBody>
      </p:sp>
      <p:sp>
        <p:nvSpPr>
          <p:cNvPr id="626705" name="Rectangle 1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319213" y="1350963"/>
            <a:ext cx="219075" cy="2159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US" sz="1600" b="1">
                <a:solidFill>
                  <a:schemeClr val="bg2"/>
                </a:solidFill>
              </a:rPr>
              <a:t>3</a:t>
            </a:r>
            <a:endParaRPr lang="ru-RU" sz="1600" b="1">
              <a:solidFill>
                <a:schemeClr val="bg2"/>
              </a:solidFill>
            </a:endParaRPr>
          </a:p>
        </p:txBody>
      </p:sp>
      <p:sp>
        <p:nvSpPr>
          <p:cNvPr id="2053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6100" y="1689100"/>
            <a:ext cx="8261350" cy="4711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626710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813" y="6429375"/>
            <a:ext cx="9350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0AE5E82-4D5C-4E6A-9D36-AD2FB40195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26711" name="Line 23"/>
          <p:cNvSpPr>
            <a:spLocks noChangeShapeType="1"/>
          </p:cNvSpPr>
          <p:nvPr/>
        </p:nvSpPr>
        <p:spPr bwMode="auto">
          <a:xfrm>
            <a:off x="777875" y="1360488"/>
            <a:ext cx="0" cy="196850"/>
          </a:xfrm>
          <a:prstGeom prst="line">
            <a:avLst/>
          </a:prstGeom>
          <a:noFill/>
          <a:ln w="12700">
            <a:solidFill>
              <a:srgbClr val="9D9D9D"/>
            </a:solidFill>
            <a:round/>
            <a:headEnd/>
            <a:tailEnd/>
          </a:ln>
          <a:effectLst/>
        </p:spPr>
        <p:txBody>
          <a:bodyPr lIns="91384" tIns="45693" rIns="91384" bIns="45693" anchor="ctr"/>
          <a:lstStyle/>
          <a:p>
            <a:pPr>
              <a:defRPr/>
            </a:pPr>
            <a:endParaRPr lang="ru-RU"/>
          </a:p>
        </p:txBody>
      </p:sp>
      <p:sp>
        <p:nvSpPr>
          <p:cNvPr id="626713" name="Line 25"/>
          <p:cNvSpPr>
            <a:spLocks noChangeShapeType="1"/>
          </p:cNvSpPr>
          <p:nvPr/>
        </p:nvSpPr>
        <p:spPr bwMode="auto">
          <a:xfrm>
            <a:off x="1212850" y="1360488"/>
            <a:ext cx="0" cy="196850"/>
          </a:xfrm>
          <a:prstGeom prst="line">
            <a:avLst/>
          </a:prstGeom>
          <a:noFill/>
          <a:ln w="12700">
            <a:solidFill>
              <a:srgbClr val="9D9D9D"/>
            </a:solidFill>
            <a:round/>
            <a:headEnd/>
            <a:tailEnd/>
          </a:ln>
          <a:effectLst/>
        </p:spPr>
        <p:txBody>
          <a:bodyPr lIns="91384" tIns="45693" rIns="91384" bIns="45693" anchor="ctr"/>
          <a:lstStyle/>
          <a:p>
            <a:pPr>
              <a:defRPr/>
            </a:pPr>
            <a:endParaRPr lang="ru-RU"/>
          </a:p>
        </p:txBody>
      </p:sp>
      <p:sp>
        <p:nvSpPr>
          <p:cNvPr id="2057" name="Rectangle 26"/>
          <p:cNvSpPr>
            <a:spLocks noGrp="1" noChangeArrowheads="1"/>
          </p:cNvSpPr>
          <p:nvPr>
            <p:ph type="title"/>
          </p:nvPr>
        </p:nvSpPr>
        <p:spPr bwMode="auto">
          <a:xfrm>
            <a:off x="2339975" y="0"/>
            <a:ext cx="65532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384" tIns="45693" rIns="91384" bIns="456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de-DE" smtClean="0"/>
          </a:p>
        </p:txBody>
      </p:sp>
      <p:sp>
        <p:nvSpPr>
          <p:cNvPr id="626715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7538" y="6516688"/>
            <a:ext cx="4024312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90000"/>
              </a:lnSpc>
              <a:defRPr sz="900" b="1" smtClean="0"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  <p:sp>
        <p:nvSpPr>
          <p:cNvPr id="626716" name="Text Box 28"/>
          <p:cNvSpPr txBox="1">
            <a:spLocks noChangeArrowheads="1"/>
          </p:cNvSpPr>
          <p:nvPr/>
        </p:nvSpPr>
        <p:spPr bwMode="auto">
          <a:xfrm>
            <a:off x="457200" y="6516688"/>
            <a:ext cx="1444625" cy="2143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900" b="1"/>
              <a:t>www.economy.gov.ru</a:t>
            </a:r>
            <a:endParaRPr lang="ru-RU" sz="900" b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62" r:id="rId2"/>
    <p:sldLayoutId id="2147483761" r:id="rId3"/>
    <p:sldLayoutId id="2147483760" r:id="rId4"/>
    <p:sldLayoutId id="2147483759" r:id="rId5"/>
    <p:sldLayoutId id="2147483758" r:id="rId6"/>
    <p:sldLayoutId id="2147483757" r:id="rId7"/>
    <p:sldLayoutId id="2147483756" r:id="rId8"/>
    <p:sldLayoutId id="2147483755" r:id="rId9"/>
    <p:sldLayoutId id="2147483754" r:id="rId10"/>
    <p:sldLayoutId id="2147483753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  <a:cs typeface="Tahom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  <a:cs typeface="Tahom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  <a:cs typeface="Tahom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  <a:cs typeface="Tahoma" pitchFamily="34" charset="0"/>
        </a:defRPr>
      </a:lvl9pPr>
    </p:titleStyle>
    <p:bodyStyle>
      <a:lvl1pPr marL="244475" indent="-244475" algn="l" rtl="0" eaLnBrk="0" fontAlgn="base" hangingPunct="0">
        <a:spcBef>
          <a:spcPct val="0"/>
        </a:spcBef>
        <a:spcAft>
          <a:spcPct val="30000"/>
        </a:spcAft>
        <a:buClr>
          <a:schemeClr val="tx1"/>
        </a:buClr>
        <a:buFont typeface="Wingdings 2" pitchFamily="18" charset="2"/>
        <a:buBlip>
          <a:blip r:embed="rId16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52438" indent="-206375" algn="l" rtl="0" eaLnBrk="0" fontAlgn="base" hangingPunct="0">
        <a:spcBef>
          <a:spcPct val="0"/>
        </a:spcBef>
        <a:spcAft>
          <a:spcPct val="30000"/>
        </a:spcAft>
        <a:buClr>
          <a:schemeClr val="tx1"/>
        </a:buClr>
        <a:buFont typeface="Wingdings" pitchFamily="2" charset="2"/>
        <a:buBlip>
          <a:blip r:embed="rId17"/>
        </a:buBlip>
        <a:defRPr sz="2000">
          <a:solidFill>
            <a:schemeClr val="tx1"/>
          </a:solidFill>
          <a:latin typeface="+mn-lt"/>
          <a:cs typeface="+mn-cs"/>
        </a:defRPr>
      </a:lvl2pPr>
      <a:lvl3pPr marL="1281113" indent="-271463" algn="l" rtl="0" eaLnBrk="0" fontAlgn="base" hangingPunct="0">
        <a:spcBef>
          <a:spcPct val="0"/>
        </a:spcBef>
        <a:spcAft>
          <a:spcPct val="30000"/>
        </a:spcAft>
        <a:buClr>
          <a:srgbClr val="F14F12"/>
        </a:buClr>
        <a:buSzPct val="60000"/>
        <a:buFont typeface="Tahoma" pitchFamily="34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731963" indent="-271463" algn="l" rtl="0" eaLnBrk="0" fontAlgn="base" hangingPunct="0">
        <a:spcBef>
          <a:spcPct val="0"/>
        </a:spcBef>
        <a:spcAft>
          <a:spcPct val="30000"/>
        </a:spcAft>
        <a:buBlip>
          <a:blip r:embed="rId18"/>
        </a:buBlip>
        <a:defRPr sz="2000">
          <a:solidFill>
            <a:srgbClr val="8C8C8C"/>
          </a:solidFill>
          <a:latin typeface="+mn-lt"/>
          <a:cs typeface="+mn-cs"/>
        </a:defRPr>
      </a:lvl4pPr>
      <a:lvl5pPr marL="2181225" indent="-269875" algn="l" rtl="0" eaLnBrk="0" fontAlgn="base" hangingPunct="0">
        <a:spcBef>
          <a:spcPct val="0"/>
        </a:spcBef>
        <a:spcAft>
          <a:spcPct val="30000"/>
        </a:spcAft>
        <a:buBlip>
          <a:blip r:embed="rId18"/>
        </a:buBlip>
        <a:defRPr sz="2000">
          <a:solidFill>
            <a:srgbClr val="8C8C8C"/>
          </a:solidFill>
          <a:latin typeface="+mn-lt"/>
          <a:cs typeface="+mn-cs"/>
        </a:defRPr>
      </a:lvl5pPr>
      <a:lvl6pPr marL="2638425" indent="-269875" algn="l" rtl="0" fontAlgn="base">
        <a:spcBef>
          <a:spcPct val="0"/>
        </a:spcBef>
        <a:spcAft>
          <a:spcPct val="30000"/>
        </a:spcAft>
        <a:buBlip>
          <a:blip r:embed="rId18"/>
        </a:buBlip>
        <a:defRPr>
          <a:solidFill>
            <a:srgbClr val="8C8C8C"/>
          </a:solidFill>
          <a:latin typeface="+mn-lt"/>
          <a:cs typeface="+mn-cs"/>
        </a:defRPr>
      </a:lvl6pPr>
      <a:lvl7pPr marL="3095625" indent="-269875" algn="l" rtl="0" fontAlgn="base">
        <a:spcBef>
          <a:spcPct val="0"/>
        </a:spcBef>
        <a:spcAft>
          <a:spcPct val="30000"/>
        </a:spcAft>
        <a:buBlip>
          <a:blip r:embed="rId18"/>
        </a:buBlip>
        <a:defRPr>
          <a:solidFill>
            <a:srgbClr val="8C8C8C"/>
          </a:solidFill>
          <a:latin typeface="+mn-lt"/>
          <a:cs typeface="+mn-cs"/>
        </a:defRPr>
      </a:lvl7pPr>
      <a:lvl8pPr marL="3552825" indent="-269875" algn="l" rtl="0" fontAlgn="base">
        <a:spcBef>
          <a:spcPct val="0"/>
        </a:spcBef>
        <a:spcAft>
          <a:spcPct val="30000"/>
        </a:spcAft>
        <a:buBlip>
          <a:blip r:embed="rId18"/>
        </a:buBlip>
        <a:defRPr>
          <a:solidFill>
            <a:srgbClr val="8C8C8C"/>
          </a:solidFill>
          <a:latin typeface="+mn-lt"/>
          <a:cs typeface="+mn-cs"/>
        </a:defRPr>
      </a:lvl8pPr>
      <a:lvl9pPr marL="4010025" indent="-269875" algn="l" rtl="0" fontAlgn="base">
        <a:spcBef>
          <a:spcPct val="0"/>
        </a:spcBef>
        <a:spcAft>
          <a:spcPct val="30000"/>
        </a:spcAft>
        <a:buBlip>
          <a:blip r:embed="rId18"/>
        </a:buBlip>
        <a:defRPr>
          <a:solidFill>
            <a:srgbClr val="8C8C8C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22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813" y="6429375"/>
            <a:ext cx="935037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7ED2B35-2FE8-41DB-B6DB-AEC19F2099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92231" name="Line 39"/>
          <p:cNvSpPr>
            <a:spLocks noChangeShapeType="1"/>
          </p:cNvSpPr>
          <p:nvPr/>
        </p:nvSpPr>
        <p:spPr bwMode="auto">
          <a:xfrm>
            <a:off x="777875" y="1360488"/>
            <a:ext cx="0" cy="196850"/>
          </a:xfrm>
          <a:prstGeom prst="line">
            <a:avLst/>
          </a:prstGeom>
          <a:noFill/>
          <a:ln w="12700">
            <a:solidFill>
              <a:srgbClr val="9D9D9D"/>
            </a:solidFill>
            <a:round/>
            <a:headEnd/>
            <a:tailEnd/>
          </a:ln>
          <a:effectLst/>
        </p:spPr>
        <p:txBody>
          <a:bodyPr lIns="91384" tIns="45693" rIns="91384" bIns="45693" anchor="ctr"/>
          <a:lstStyle/>
          <a:p>
            <a:pPr>
              <a:defRPr/>
            </a:pPr>
            <a:endParaRPr lang="ru-RU"/>
          </a:p>
        </p:txBody>
      </p:sp>
      <p:sp>
        <p:nvSpPr>
          <p:cNvPr id="392232" name="Line 40"/>
          <p:cNvSpPr>
            <a:spLocks noChangeShapeType="1"/>
          </p:cNvSpPr>
          <p:nvPr/>
        </p:nvSpPr>
        <p:spPr bwMode="auto">
          <a:xfrm>
            <a:off x="1212850" y="1360488"/>
            <a:ext cx="0" cy="196850"/>
          </a:xfrm>
          <a:prstGeom prst="line">
            <a:avLst/>
          </a:prstGeom>
          <a:noFill/>
          <a:ln w="12700">
            <a:solidFill>
              <a:srgbClr val="9D9D9D"/>
            </a:solidFill>
            <a:round/>
            <a:headEnd/>
            <a:tailEnd/>
          </a:ln>
          <a:effectLst/>
        </p:spPr>
        <p:txBody>
          <a:bodyPr lIns="91384" tIns="45693" rIns="91384" bIns="45693" anchor="ctr"/>
          <a:lstStyle/>
          <a:p>
            <a:pPr>
              <a:defRPr/>
            </a:pPr>
            <a:endParaRPr lang="ru-RU"/>
          </a:p>
        </p:txBody>
      </p:sp>
      <p:sp>
        <p:nvSpPr>
          <p:cNvPr id="3077" name="Rectangle 4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6100" y="1689100"/>
            <a:ext cx="8255000" cy="4711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307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2339975" y="0"/>
            <a:ext cx="65532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384" tIns="45693" rIns="91384" bIns="456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de-DE" smtClean="0"/>
          </a:p>
        </p:txBody>
      </p:sp>
      <p:sp>
        <p:nvSpPr>
          <p:cNvPr id="392241" name="Rectangle 49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455613" y="1350963"/>
            <a:ext cx="219075" cy="2159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US" sz="1600" b="1"/>
              <a:t>1</a:t>
            </a:r>
            <a:endParaRPr lang="ru-RU" sz="1600" b="1"/>
          </a:p>
        </p:txBody>
      </p:sp>
      <p:sp>
        <p:nvSpPr>
          <p:cNvPr id="392242" name="Rectangle 50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887413" y="1350963"/>
            <a:ext cx="219075" cy="2159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US" sz="1600" b="1">
                <a:solidFill>
                  <a:schemeClr val="accent2"/>
                </a:solidFill>
              </a:rPr>
              <a:t>2</a:t>
            </a:r>
            <a:endParaRPr lang="ru-RU" sz="1600" b="1">
              <a:solidFill>
                <a:schemeClr val="accent2"/>
              </a:solidFill>
            </a:endParaRPr>
          </a:p>
        </p:txBody>
      </p:sp>
      <p:sp>
        <p:nvSpPr>
          <p:cNvPr id="392243" name="Rectangle 51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319213" y="1350963"/>
            <a:ext cx="219075" cy="2159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US" sz="1600" b="1">
                <a:solidFill>
                  <a:schemeClr val="bg2"/>
                </a:solidFill>
              </a:rPr>
              <a:t>3</a:t>
            </a:r>
            <a:endParaRPr lang="ru-RU" sz="1600" b="1">
              <a:solidFill>
                <a:schemeClr val="bg2"/>
              </a:solidFill>
            </a:endParaRPr>
          </a:p>
        </p:txBody>
      </p:sp>
      <p:sp>
        <p:nvSpPr>
          <p:cNvPr id="392246" name="Rectangle 5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7538" y="6516688"/>
            <a:ext cx="4024312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90000"/>
              </a:lnSpc>
              <a:defRPr sz="900" b="1" smtClean="0"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  <p:sp>
        <p:nvSpPr>
          <p:cNvPr id="392247" name="Text Box 55"/>
          <p:cNvSpPr txBox="1">
            <a:spLocks noChangeArrowheads="1"/>
          </p:cNvSpPr>
          <p:nvPr/>
        </p:nvSpPr>
        <p:spPr bwMode="auto">
          <a:xfrm>
            <a:off x="457200" y="6516688"/>
            <a:ext cx="1444625" cy="2143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900" b="1"/>
              <a:t>www.economy.gov.ru</a:t>
            </a:r>
            <a:endParaRPr lang="ru-RU" sz="900" b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72" r:id="rId2"/>
    <p:sldLayoutId id="2147483771" r:id="rId3"/>
    <p:sldLayoutId id="2147483770" r:id="rId4"/>
    <p:sldLayoutId id="2147483769" r:id="rId5"/>
    <p:sldLayoutId id="2147483768" r:id="rId6"/>
    <p:sldLayoutId id="2147483767" r:id="rId7"/>
    <p:sldLayoutId id="2147483766" r:id="rId8"/>
    <p:sldLayoutId id="2147483765" r:id="rId9"/>
    <p:sldLayoutId id="2147483764" r:id="rId10"/>
    <p:sldLayoutId id="2147483763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  <a:cs typeface="Tahom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  <a:cs typeface="Tahom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  <a:cs typeface="Tahom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  <a:cs typeface="Tahoma" pitchFamily="34" charset="0"/>
        </a:defRPr>
      </a:lvl9pPr>
    </p:titleStyle>
    <p:bodyStyle>
      <a:lvl1pPr marL="244475" indent="-244475" algn="l" rtl="0" eaLnBrk="0" fontAlgn="base" hangingPunct="0">
        <a:spcBef>
          <a:spcPct val="0"/>
        </a:spcBef>
        <a:spcAft>
          <a:spcPct val="30000"/>
        </a:spcAft>
        <a:buClr>
          <a:schemeClr val="tx1"/>
        </a:buClr>
        <a:buFont typeface="Wingdings 2" pitchFamily="18" charset="2"/>
        <a:buBlip>
          <a:blip r:embed="rId16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52438" indent="-206375" algn="l" rtl="0" eaLnBrk="0" fontAlgn="base" hangingPunct="0">
        <a:spcBef>
          <a:spcPct val="0"/>
        </a:spcBef>
        <a:spcAft>
          <a:spcPct val="30000"/>
        </a:spcAft>
        <a:buClr>
          <a:schemeClr val="tx1"/>
        </a:buClr>
        <a:buFont typeface="Wingdings" pitchFamily="2" charset="2"/>
        <a:buBlip>
          <a:blip r:embed="rId17"/>
        </a:buBlip>
        <a:defRPr sz="2000">
          <a:solidFill>
            <a:schemeClr val="tx1"/>
          </a:solidFill>
          <a:latin typeface="+mn-lt"/>
          <a:cs typeface="+mn-cs"/>
        </a:defRPr>
      </a:lvl2pPr>
      <a:lvl3pPr marL="1281113" indent="-271463" algn="l" rtl="0" eaLnBrk="0" fontAlgn="base" hangingPunct="0">
        <a:spcBef>
          <a:spcPct val="0"/>
        </a:spcBef>
        <a:spcAft>
          <a:spcPct val="30000"/>
        </a:spcAft>
        <a:buClr>
          <a:srgbClr val="F14F12"/>
        </a:buClr>
        <a:buSzPct val="60000"/>
        <a:buFont typeface="Wingdings" pitchFamily="2" charset="2"/>
        <a:buBlip>
          <a:blip r:embed="rId18"/>
        </a:buBlip>
        <a:defRPr sz="2400">
          <a:solidFill>
            <a:schemeClr val="tx1"/>
          </a:solidFill>
          <a:latin typeface="+mn-lt"/>
          <a:cs typeface="+mn-cs"/>
        </a:defRPr>
      </a:lvl3pPr>
      <a:lvl4pPr marL="1731963" indent="-271463" algn="l" rtl="0" eaLnBrk="0" fontAlgn="base" hangingPunct="0">
        <a:spcBef>
          <a:spcPct val="0"/>
        </a:spcBef>
        <a:spcAft>
          <a:spcPct val="30000"/>
        </a:spcAft>
        <a:buBlip>
          <a:blip r:embed="rId18"/>
        </a:buBlip>
        <a:defRPr sz="2000">
          <a:solidFill>
            <a:srgbClr val="8C8C8C"/>
          </a:solidFill>
          <a:latin typeface="+mn-lt"/>
          <a:cs typeface="+mn-cs"/>
        </a:defRPr>
      </a:lvl4pPr>
      <a:lvl5pPr marL="2181225" indent="-269875" algn="l" rtl="0" eaLnBrk="0" fontAlgn="base" hangingPunct="0">
        <a:spcBef>
          <a:spcPct val="0"/>
        </a:spcBef>
        <a:spcAft>
          <a:spcPct val="30000"/>
        </a:spcAft>
        <a:buBlip>
          <a:blip r:embed="rId18"/>
        </a:buBlip>
        <a:defRPr sz="2000">
          <a:solidFill>
            <a:srgbClr val="8C8C8C"/>
          </a:solidFill>
          <a:latin typeface="+mn-lt"/>
          <a:cs typeface="+mn-cs"/>
        </a:defRPr>
      </a:lvl5pPr>
      <a:lvl6pPr marL="2638425" indent="-269875" algn="l" rtl="0" fontAlgn="base">
        <a:spcBef>
          <a:spcPct val="0"/>
        </a:spcBef>
        <a:spcAft>
          <a:spcPct val="30000"/>
        </a:spcAft>
        <a:buBlip>
          <a:blip r:embed="rId18"/>
        </a:buBlip>
        <a:defRPr>
          <a:solidFill>
            <a:srgbClr val="8C8C8C"/>
          </a:solidFill>
          <a:latin typeface="+mn-lt"/>
          <a:cs typeface="+mn-cs"/>
        </a:defRPr>
      </a:lvl6pPr>
      <a:lvl7pPr marL="3095625" indent="-269875" algn="l" rtl="0" fontAlgn="base">
        <a:spcBef>
          <a:spcPct val="0"/>
        </a:spcBef>
        <a:spcAft>
          <a:spcPct val="30000"/>
        </a:spcAft>
        <a:buBlip>
          <a:blip r:embed="rId18"/>
        </a:buBlip>
        <a:defRPr>
          <a:solidFill>
            <a:srgbClr val="8C8C8C"/>
          </a:solidFill>
          <a:latin typeface="+mn-lt"/>
          <a:cs typeface="+mn-cs"/>
        </a:defRPr>
      </a:lvl7pPr>
      <a:lvl8pPr marL="3552825" indent="-269875" algn="l" rtl="0" fontAlgn="base">
        <a:spcBef>
          <a:spcPct val="0"/>
        </a:spcBef>
        <a:spcAft>
          <a:spcPct val="30000"/>
        </a:spcAft>
        <a:buBlip>
          <a:blip r:embed="rId18"/>
        </a:buBlip>
        <a:defRPr>
          <a:solidFill>
            <a:srgbClr val="8C8C8C"/>
          </a:solidFill>
          <a:latin typeface="+mn-lt"/>
          <a:cs typeface="+mn-cs"/>
        </a:defRPr>
      </a:lvl8pPr>
      <a:lvl9pPr marL="4010025" indent="-269875" algn="l" rtl="0" fontAlgn="base">
        <a:spcBef>
          <a:spcPct val="0"/>
        </a:spcBef>
        <a:spcAft>
          <a:spcPct val="30000"/>
        </a:spcAft>
        <a:buBlip>
          <a:blip r:embed="rId18"/>
        </a:buBlip>
        <a:defRPr>
          <a:solidFill>
            <a:srgbClr val="8C8C8C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8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813" y="6429375"/>
            <a:ext cx="935037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A7D53A13-1185-4614-8529-E6447C7F06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90189" name="Line 45"/>
          <p:cNvSpPr>
            <a:spLocks noChangeShapeType="1"/>
          </p:cNvSpPr>
          <p:nvPr/>
        </p:nvSpPr>
        <p:spPr bwMode="auto">
          <a:xfrm>
            <a:off x="777875" y="1360488"/>
            <a:ext cx="0" cy="196850"/>
          </a:xfrm>
          <a:prstGeom prst="line">
            <a:avLst/>
          </a:prstGeom>
          <a:noFill/>
          <a:ln w="12700">
            <a:solidFill>
              <a:srgbClr val="9D9D9D"/>
            </a:solidFill>
            <a:round/>
            <a:headEnd/>
            <a:tailEnd/>
          </a:ln>
          <a:effectLst/>
        </p:spPr>
        <p:txBody>
          <a:bodyPr lIns="91384" tIns="45693" rIns="91384" bIns="45693" anchor="ctr"/>
          <a:lstStyle/>
          <a:p>
            <a:pPr>
              <a:defRPr/>
            </a:pPr>
            <a:endParaRPr lang="ru-RU"/>
          </a:p>
        </p:txBody>
      </p:sp>
      <p:sp>
        <p:nvSpPr>
          <p:cNvPr id="390190" name="Line 46"/>
          <p:cNvSpPr>
            <a:spLocks noChangeShapeType="1"/>
          </p:cNvSpPr>
          <p:nvPr/>
        </p:nvSpPr>
        <p:spPr bwMode="auto">
          <a:xfrm>
            <a:off x="1212850" y="1360488"/>
            <a:ext cx="0" cy="196850"/>
          </a:xfrm>
          <a:prstGeom prst="line">
            <a:avLst/>
          </a:prstGeom>
          <a:noFill/>
          <a:ln w="12700">
            <a:solidFill>
              <a:srgbClr val="9D9D9D"/>
            </a:solidFill>
            <a:round/>
            <a:headEnd/>
            <a:tailEnd/>
          </a:ln>
          <a:effectLst/>
        </p:spPr>
        <p:txBody>
          <a:bodyPr lIns="91384" tIns="45693" rIns="91384" bIns="45693" anchor="ctr"/>
          <a:lstStyle/>
          <a:p>
            <a:pPr>
              <a:defRPr/>
            </a:pPr>
            <a:endParaRPr lang="ru-RU"/>
          </a:p>
        </p:txBody>
      </p:sp>
      <p:sp>
        <p:nvSpPr>
          <p:cNvPr id="4101" name="Rectangle 48"/>
          <p:cNvSpPr>
            <a:spLocks noGrp="1" noChangeArrowheads="1"/>
          </p:cNvSpPr>
          <p:nvPr>
            <p:ph type="title"/>
          </p:nvPr>
        </p:nvSpPr>
        <p:spPr bwMode="auto">
          <a:xfrm>
            <a:off x="2339975" y="0"/>
            <a:ext cx="65532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384" tIns="45693" rIns="91384" bIns="456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de-DE" smtClean="0"/>
          </a:p>
        </p:txBody>
      </p:sp>
      <p:sp>
        <p:nvSpPr>
          <p:cNvPr id="390201" name="Rectangle 57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455613" y="1350963"/>
            <a:ext cx="219075" cy="2159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US" sz="1600" b="1"/>
              <a:t>1</a:t>
            </a:r>
            <a:endParaRPr lang="ru-RU" sz="1600" b="1"/>
          </a:p>
        </p:txBody>
      </p:sp>
      <p:sp>
        <p:nvSpPr>
          <p:cNvPr id="390202" name="Rectangle 58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887413" y="1350963"/>
            <a:ext cx="219075" cy="2159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US" sz="1600" b="1">
                <a:solidFill>
                  <a:schemeClr val="bg2"/>
                </a:solidFill>
              </a:rPr>
              <a:t>2</a:t>
            </a:r>
            <a:endParaRPr lang="ru-RU" sz="1600" b="1">
              <a:solidFill>
                <a:schemeClr val="bg2"/>
              </a:solidFill>
            </a:endParaRPr>
          </a:p>
        </p:txBody>
      </p:sp>
      <p:sp>
        <p:nvSpPr>
          <p:cNvPr id="390203" name="Rectangle 5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319213" y="1350963"/>
            <a:ext cx="219075" cy="2159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US" sz="1600" b="1">
                <a:solidFill>
                  <a:schemeClr val="accent2"/>
                </a:solidFill>
              </a:rPr>
              <a:t>3</a:t>
            </a:r>
            <a:endParaRPr lang="ru-RU" sz="1600" b="1">
              <a:solidFill>
                <a:schemeClr val="accent2"/>
              </a:solidFill>
            </a:endParaRPr>
          </a:p>
        </p:txBody>
      </p:sp>
      <p:sp>
        <p:nvSpPr>
          <p:cNvPr id="4105" name="Rectangle 6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6100" y="1689100"/>
            <a:ext cx="8255000" cy="4711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390206" name="Rectangle 6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7538" y="6516688"/>
            <a:ext cx="4024312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90000"/>
              </a:lnSpc>
              <a:defRPr sz="900" b="1" smtClean="0"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  <p:sp>
        <p:nvSpPr>
          <p:cNvPr id="390207" name="Text Box 63"/>
          <p:cNvSpPr txBox="1">
            <a:spLocks noChangeArrowheads="1"/>
          </p:cNvSpPr>
          <p:nvPr/>
        </p:nvSpPr>
        <p:spPr bwMode="auto">
          <a:xfrm>
            <a:off x="457200" y="6516688"/>
            <a:ext cx="1444625" cy="2143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900" b="1"/>
              <a:t>www.economy.gov.ru</a:t>
            </a:r>
            <a:endParaRPr lang="ru-RU" sz="900" b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82" r:id="rId2"/>
    <p:sldLayoutId id="2147483781" r:id="rId3"/>
    <p:sldLayoutId id="2147483780" r:id="rId4"/>
    <p:sldLayoutId id="2147483779" r:id="rId5"/>
    <p:sldLayoutId id="2147483778" r:id="rId6"/>
    <p:sldLayoutId id="2147483777" r:id="rId7"/>
    <p:sldLayoutId id="2147483776" r:id="rId8"/>
    <p:sldLayoutId id="2147483775" r:id="rId9"/>
    <p:sldLayoutId id="2147483774" r:id="rId10"/>
    <p:sldLayoutId id="2147483773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  <a:cs typeface="Tahom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  <a:cs typeface="Tahom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  <a:cs typeface="Tahom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  <a:cs typeface="Tahoma" pitchFamily="34" charset="0"/>
        </a:defRPr>
      </a:lvl9pPr>
    </p:titleStyle>
    <p:bodyStyle>
      <a:lvl1pPr marL="244475" indent="-244475" algn="l" rtl="0" eaLnBrk="0" fontAlgn="base" hangingPunct="0">
        <a:spcBef>
          <a:spcPct val="0"/>
        </a:spcBef>
        <a:spcAft>
          <a:spcPct val="30000"/>
        </a:spcAft>
        <a:buClr>
          <a:schemeClr val="tx1"/>
        </a:buClr>
        <a:buFont typeface="Wingdings 2" pitchFamily="18" charset="2"/>
        <a:buBlip>
          <a:blip r:embed="rId16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52438" indent="-206375" algn="l" rtl="0" eaLnBrk="0" fontAlgn="base" hangingPunct="0">
        <a:spcBef>
          <a:spcPct val="0"/>
        </a:spcBef>
        <a:spcAft>
          <a:spcPct val="30000"/>
        </a:spcAft>
        <a:buClr>
          <a:schemeClr val="tx1"/>
        </a:buClr>
        <a:buFont typeface="Wingdings" pitchFamily="2" charset="2"/>
        <a:buBlip>
          <a:blip r:embed="rId17"/>
        </a:buBlip>
        <a:defRPr sz="2000">
          <a:solidFill>
            <a:schemeClr val="tx1"/>
          </a:solidFill>
          <a:latin typeface="+mn-lt"/>
          <a:cs typeface="+mn-cs"/>
        </a:defRPr>
      </a:lvl2pPr>
      <a:lvl3pPr marL="1281113" indent="-271463" algn="l" rtl="0" eaLnBrk="0" fontAlgn="base" hangingPunct="0">
        <a:spcBef>
          <a:spcPct val="0"/>
        </a:spcBef>
        <a:spcAft>
          <a:spcPct val="30000"/>
        </a:spcAft>
        <a:buClr>
          <a:srgbClr val="F14F12"/>
        </a:buClr>
        <a:buSzPct val="60000"/>
        <a:buFont typeface="Tahoma" pitchFamily="34" charset="0"/>
        <a:buBlip>
          <a:blip r:embed="rId18"/>
        </a:buBlip>
        <a:defRPr sz="2400">
          <a:solidFill>
            <a:schemeClr val="tx1"/>
          </a:solidFill>
          <a:latin typeface="+mn-lt"/>
          <a:cs typeface="+mn-cs"/>
        </a:defRPr>
      </a:lvl3pPr>
      <a:lvl4pPr marL="1731963" indent="-271463" algn="l" rtl="0" eaLnBrk="0" fontAlgn="base" hangingPunct="0">
        <a:spcBef>
          <a:spcPct val="0"/>
        </a:spcBef>
        <a:spcAft>
          <a:spcPct val="30000"/>
        </a:spcAft>
        <a:buBlip>
          <a:blip r:embed="rId18"/>
        </a:buBlip>
        <a:defRPr sz="2000">
          <a:solidFill>
            <a:srgbClr val="8C8C8C"/>
          </a:solidFill>
          <a:latin typeface="+mn-lt"/>
          <a:cs typeface="+mn-cs"/>
        </a:defRPr>
      </a:lvl4pPr>
      <a:lvl5pPr marL="2181225" indent="-269875" algn="l" rtl="0" eaLnBrk="0" fontAlgn="base" hangingPunct="0">
        <a:spcBef>
          <a:spcPct val="0"/>
        </a:spcBef>
        <a:spcAft>
          <a:spcPct val="30000"/>
        </a:spcAft>
        <a:buBlip>
          <a:blip r:embed="rId18"/>
        </a:buBlip>
        <a:defRPr sz="2000">
          <a:solidFill>
            <a:srgbClr val="8C8C8C"/>
          </a:solidFill>
          <a:latin typeface="+mn-lt"/>
          <a:cs typeface="+mn-cs"/>
        </a:defRPr>
      </a:lvl5pPr>
      <a:lvl6pPr marL="2638425" indent="-269875" algn="l" rtl="0" fontAlgn="base">
        <a:spcBef>
          <a:spcPct val="0"/>
        </a:spcBef>
        <a:spcAft>
          <a:spcPct val="30000"/>
        </a:spcAft>
        <a:buBlip>
          <a:blip r:embed="rId18"/>
        </a:buBlip>
        <a:defRPr>
          <a:solidFill>
            <a:srgbClr val="8C8C8C"/>
          </a:solidFill>
          <a:latin typeface="+mn-lt"/>
          <a:cs typeface="+mn-cs"/>
        </a:defRPr>
      </a:lvl6pPr>
      <a:lvl7pPr marL="3095625" indent="-269875" algn="l" rtl="0" fontAlgn="base">
        <a:spcBef>
          <a:spcPct val="0"/>
        </a:spcBef>
        <a:spcAft>
          <a:spcPct val="30000"/>
        </a:spcAft>
        <a:buBlip>
          <a:blip r:embed="rId18"/>
        </a:buBlip>
        <a:defRPr>
          <a:solidFill>
            <a:srgbClr val="8C8C8C"/>
          </a:solidFill>
          <a:latin typeface="+mn-lt"/>
          <a:cs typeface="+mn-cs"/>
        </a:defRPr>
      </a:lvl7pPr>
      <a:lvl8pPr marL="3552825" indent="-269875" algn="l" rtl="0" fontAlgn="base">
        <a:spcBef>
          <a:spcPct val="0"/>
        </a:spcBef>
        <a:spcAft>
          <a:spcPct val="30000"/>
        </a:spcAft>
        <a:buBlip>
          <a:blip r:embed="rId18"/>
        </a:buBlip>
        <a:defRPr>
          <a:solidFill>
            <a:srgbClr val="8C8C8C"/>
          </a:solidFill>
          <a:latin typeface="+mn-lt"/>
          <a:cs typeface="+mn-cs"/>
        </a:defRPr>
      </a:lvl8pPr>
      <a:lvl9pPr marL="4010025" indent="-269875" algn="l" rtl="0" fontAlgn="base">
        <a:spcBef>
          <a:spcPct val="0"/>
        </a:spcBef>
        <a:spcAft>
          <a:spcPct val="30000"/>
        </a:spcAft>
        <a:buBlip>
          <a:blip r:embed="rId18"/>
        </a:buBlip>
        <a:defRPr>
          <a:solidFill>
            <a:srgbClr val="8C8C8C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39975" y="0"/>
            <a:ext cx="65532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384" tIns="45693" rIns="91384" bIns="456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de-DE" smtClean="0"/>
          </a:p>
        </p:txBody>
      </p:sp>
      <p:sp>
        <p:nvSpPr>
          <p:cNvPr id="10332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813" y="6429375"/>
            <a:ext cx="935037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24FF7E5-5BDC-430A-8D4D-7E484D3929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6100" y="1689100"/>
            <a:ext cx="8255000" cy="4711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033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7538" y="6516688"/>
            <a:ext cx="4024312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90000"/>
              </a:lnSpc>
              <a:defRPr sz="900" b="1" smtClean="0"/>
            </a:lvl1pPr>
          </a:lstStyle>
          <a:p>
            <a:pPr>
              <a:defRPr/>
            </a:pPr>
            <a:r>
              <a:rPr lang="ru-RU"/>
              <a:t>Министерство экономического развития Российской Федерации Министерство экономического развития и торговли РФ</a:t>
            </a:r>
          </a:p>
        </p:txBody>
      </p:sp>
      <p:sp>
        <p:nvSpPr>
          <p:cNvPr id="1033222" name="Text Box 6"/>
          <p:cNvSpPr txBox="1">
            <a:spLocks noChangeArrowheads="1"/>
          </p:cNvSpPr>
          <p:nvPr/>
        </p:nvSpPr>
        <p:spPr bwMode="auto">
          <a:xfrm>
            <a:off x="457200" y="6516688"/>
            <a:ext cx="1444625" cy="2143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900" b="1"/>
              <a:t>www.economy.gov.ru</a:t>
            </a:r>
            <a:endParaRPr lang="ru-RU" sz="900" b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2" r:id="rId2"/>
    <p:sldLayoutId id="2147483791" r:id="rId3"/>
    <p:sldLayoutId id="2147483790" r:id="rId4"/>
    <p:sldLayoutId id="2147483789" r:id="rId5"/>
    <p:sldLayoutId id="2147483788" r:id="rId6"/>
    <p:sldLayoutId id="2147483787" r:id="rId7"/>
    <p:sldLayoutId id="2147483786" r:id="rId8"/>
    <p:sldLayoutId id="2147483785" r:id="rId9"/>
    <p:sldLayoutId id="2147483784" r:id="rId10"/>
    <p:sldLayoutId id="2147483783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  <a:cs typeface="Tahom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  <a:cs typeface="Tahom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  <a:cs typeface="Tahom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  <a:cs typeface="Tahoma" pitchFamily="34" charset="0"/>
        </a:defRPr>
      </a:lvl9pPr>
    </p:titleStyle>
    <p:bodyStyle>
      <a:lvl1pPr marL="244475" indent="-244475" algn="l" rtl="0" eaLnBrk="0" fontAlgn="base" hangingPunct="0">
        <a:spcBef>
          <a:spcPct val="0"/>
        </a:spcBef>
        <a:spcAft>
          <a:spcPct val="30000"/>
        </a:spcAft>
        <a:buClr>
          <a:schemeClr val="tx1"/>
        </a:buClr>
        <a:buFont typeface="Wingdings 2" pitchFamily="18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52438" indent="-206375" algn="l" rtl="0" eaLnBrk="0" fontAlgn="base" hangingPunct="0">
        <a:spcBef>
          <a:spcPct val="0"/>
        </a:spcBef>
        <a:spcAft>
          <a:spcPct val="30000"/>
        </a:spcAft>
        <a:buClr>
          <a:schemeClr val="tx1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  <a:cs typeface="+mn-cs"/>
        </a:defRPr>
      </a:lvl2pPr>
      <a:lvl3pPr marL="1281113" indent="-271463" algn="l" rtl="0" eaLnBrk="0" fontAlgn="base" hangingPunct="0">
        <a:spcBef>
          <a:spcPct val="0"/>
        </a:spcBef>
        <a:spcAft>
          <a:spcPct val="30000"/>
        </a:spcAft>
        <a:buClr>
          <a:srgbClr val="F14F12"/>
        </a:buClr>
        <a:buSzPct val="6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latin typeface="+mn-lt"/>
          <a:cs typeface="+mn-cs"/>
        </a:defRPr>
      </a:lvl3pPr>
      <a:lvl4pPr marL="1731963" indent="-271463" algn="l" rtl="0" eaLnBrk="0" fontAlgn="base" hangingPunct="0">
        <a:spcBef>
          <a:spcPct val="0"/>
        </a:spcBef>
        <a:spcAft>
          <a:spcPct val="30000"/>
        </a:spcAft>
        <a:buBlip>
          <a:blip r:embed="rId16"/>
        </a:buBlip>
        <a:defRPr sz="2000">
          <a:solidFill>
            <a:srgbClr val="8C8C8C"/>
          </a:solidFill>
          <a:latin typeface="+mn-lt"/>
          <a:cs typeface="+mn-cs"/>
        </a:defRPr>
      </a:lvl4pPr>
      <a:lvl5pPr marL="2181225" indent="-269875" algn="l" rtl="0" eaLnBrk="0" fontAlgn="base" hangingPunct="0">
        <a:spcBef>
          <a:spcPct val="0"/>
        </a:spcBef>
        <a:spcAft>
          <a:spcPct val="30000"/>
        </a:spcAft>
        <a:buBlip>
          <a:blip r:embed="rId16"/>
        </a:buBlip>
        <a:defRPr sz="2000">
          <a:solidFill>
            <a:srgbClr val="8C8C8C"/>
          </a:solidFill>
          <a:latin typeface="+mn-lt"/>
          <a:cs typeface="+mn-cs"/>
        </a:defRPr>
      </a:lvl5pPr>
      <a:lvl6pPr marL="2638425" indent="-269875" algn="l" rtl="0" fontAlgn="base">
        <a:spcBef>
          <a:spcPct val="0"/>
        </a:spcBef>
        <a:spcAft>
          <a:spcPct val="30000"/>
        </a:spcAft>
        <a:buBlip>
          <a:blip r:embed="rId16"/>
        </a:buBlip>
        <a:defRPr>
          <a:solidFill>
            <a:srgbClr val="8C8C8C"/>
          </a:solidFill>
          <a:latin typeface="+mn-lt"/>
          <a:cs typeface="+mn-cs"/>
        </a:defRPr>
      </a:lvl6pPr>
      <a:lvl7pPr marL="3095625" indent="-269875" algn="l" rtl="0" fontAlgn="base">
        <a:spcBef>
          <a:spcPct val="0"/>
        </a:spcBef>
        <a:spcAft>
          <a:spcPct val="30000"/>
        </a:spcAft>
        <a:buBlip>
          <a:blip r:embed="rId16"/>
        </a:buBlip>
        <a:defRPr>
          <a:solidFill>
            <a:srgbClr val="8C8C8C"/>
          </a:solidFill>
          <a:latin typeface="+mn-lt"/>
          <a:cs typeface="+mn-cs"/>
        </a:defRPr>
      </a:lvl7pPr>
      <a:lvl8pPr marL="3552825" indent="-269875" algn="l" rtl="0" fontAlgn="base">
        <a:spcBef>
          <a:spcPct val="0"/>
        </a:spcBef>
        <a:spcAft>
          <a:spcPct val="30000"/>
        </a:spcAft>
        <a:buBlip>
          <a:blip r:embed="rId16"/>
        </a:buBlip>
        <a:defRPr>
          <a:solidFill>
            <a:srgbClr val="8C8C8C"/>
          </a:solidFill>
          <a:latin typeface="+mn-lt"/>
          <a:cs typeface="+mn-cs"/>
        </a:defRPr>
      </a:lvl8pPr>
      <a:lvl9pPr marL="4010025" indent="-269875" algn="l" rtl="0" fontAlgn="base">
        <a:spcBef>
          <a:spcPct val="0"/>
        </a:spcBef>
        <a:spcAft>
          <a:spcPct val="30000"/>
        </a:spcAft>
        <a:buBlip>
          <a:blip r:embed="rId16"/>
        </a:buBlip>
        <a:defRPr>
          <a:solidFill>
            <a:srgbClr val="8C8C8C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0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50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0.xm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0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0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Line 7"/>
          <p:cNvSpPr>
            <a:spLocks noChangeShapeType="1"/>
          </p:cNvSpPr>
          <p:nvPr/>
        </p:nvSpPr>
        <p:spPr bwMode="auto">
          <a:xfrm>
            <a:off x="3403710" y="614834"/>
            <a:ext cx="0" cy="588962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3433905" y="765395"/>
            <a:ext cx="2966896" cy="338554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ru-RU" sz="1600" b="1" dirty="0" smtClean="0">
                <a:solidFill>
                  <a:schemeClr val="bg1"/>
                </a:solidFill>
              </a:rPr>
              <a:t>НИ МГУ им. Н.П. Огарева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1268" name="AutoShape 6"/>
          <p:cNvSpPr>
            <a:spLocks noChangeArrowheads="1"/>
          </p:cNvSpPr>
          <p:nvPr/>
        </p:nvSpPr>
        <p:spPr bwMode="auto">
          <a:xfrm>
            <a:off x="1352958" y="2743201"/>
            <a:ext cx="7231063" cy="2381061"/>
          </a:xfrm>
          <a:prstGeom prst="roundRect">
            <a:avLst>
              <a:gd name="adj" fmla="val 6111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ru-RU" sz="1600" b="1" dirty="0">
              <a:solidFill>
                <a:srgbClr val="8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30447" y="3123445"/>
            <a:ext cx="69892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Применение статистических методов анализа индикаторов социальной комфортности как фактора воспроизводства</a:t>
            </a:r>
          </a:p>
          <a:p>
            <a:pPr algn="ctr"/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 научно-педагогических кадров</a:t>
            </a:r>
            <a:endParaRPr lang="ru-RU" sz="2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5088048" y="5531667"/>
            <a:ext cx="2860895" cy="488887"/>
          </a:xfrm>
          <a:prstGeom prst="round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4725909" y="5368705"/>
            <a:ext cx="3920151" cy="1032095"/>
          </a:xfrm>
          <a:prstGeom prst="round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 bwMode="auto">
          <a:xfrm>
            <a:off x="4843604" y="5386812"/>
            <a:ext cx="3367889" cy="851026"/>
          </a:xfrm>
          <a:prstGeom prst="round2Diag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69529" y="5966234"/>
            <a:ext cx="35942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Автор работы: М.В. Лещайкина</a:t>
            </a:r>
          </a:p>
        </p:txBody>
      </p:sp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192" y="195689"/>
            <a:ext cx="2659598" cy="1889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3"/>
          <p:cNvSpPr>
            <a:spLocks noChangeArrowheads="1"/>
          </p:cNvSpPr>
          <p:nvPr/>
        </p:nvSpPr>
        <p:spPr bwMode="auto">
          <a:xfrm>
            <a:off x="592138" y="1665288"/>
            <a:ext cx="7977187" cy="42608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marL="266700" indent="-266700" algn="l"/>
            <a:r>
              <a:rPr lang="ru-RU" sz="1600" dirty="0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" name="Нижний колонтитул 6"/>
          <p:cNvSpPr txBox="1">
            <a:spLocks noGrp="1"/>
          </p:cNvSpPr>
          <p:nvPr/>
        </p:nvSpPr>
        <p:spPr bwMode="auto">
          <a:xfrm>
            <a:off x="1819275" y="6497638"/>
            <a:ext cx="6376988" cy="2238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Tahoma" pitchFamily="34" charset="0"/>
              </a:rPr>
              <a:t>Мордовский государственный университет им. Н. П. Огарёва, 2011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Нижний колонтитул 6"/>
          <p:cNvSpPr txBox="1">
            <a:spLocks noGrp="1"/>
          </p:cNvSpPr>
          <p:nvPr/>
        </p:nvSpPr>
        <p:spPr bwMode="auto">
          <a:xfrm>
            <a:off x="1819275" y="6497638"/>
            <a:ext cx="6376988" cy="2238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Tahoma" pitchFamily="34" charset="0"/>
              </a:rPr>
              <a:t>Мордовский государственный университет им. Н. П. Огарёва, 2011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153909" y="6409853"/>
            <a:ext cx="8827129" cy="334979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57653" cy="1674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380999" y="1896042"/>
            <a:ext cx="8410575" cy="120032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/>
            <a:r>
              <a:rPr lang="ru-RU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</a:t>
            </a:r>
            <a:r>
              <a:rPr lang="ru-RU" sz="1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логлинейного</a:t>
            </a:r>
            <a:r>
              <a:rPr 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анализа таблицы частот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проверить гипотезу о наличии взаимосвязей между признаками, статистическую значимость различных факторов и взаимодействий, присутствующих в таблице сопряженности. </a:t>
            </a:r>
          </a:p>
          <a:p>
            <a:pPr algn="l"/>
            <a:endParaRPr lang="ru-RU" sz="18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625" y="3785562"/>
            <a:ext cx="8391525" cy="149128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/>
            <a:r>
              <a:rPr 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Принцип анализа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  <a:r>
              <a:rPr lang="ru-RU" sz="1800" dirty="0" smtClean="0"/>
              <a:t>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имея маргинальные суммы частоты для двух (или более) факторов, можно вычислить частоты в ячейках, которые следовало бы ожидать при отсутствии связи между факторами. Статистически значимые отклонения наблюдаемых частот от ожидаемых указывают на зависимость между двумя (или более) переменными.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76575" y="334060"/>
            <a:ext cx="4572000" cy="4801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Логлинейный анализ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трелка вниз 9"/>
          <p:cNvSpPr/>
          <p:nvPr/>
        </p:nvSpPr>
        <p:spPr bwMode="auto">
          <a:xfrm>
            <a:off x="3657600" y="3286125"/>
            <a:ext cx="1438275" cy="531674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3"/>
          <p:cNvSpPr>
            <a:spLocks noChangeArrowheads="1"/>
          </p:cNvSpPr>
          <p:nvPr/>
        </p:nvSpPr>
        <p:spPr bwMode="auto">
          <a:xfrm>
            <a:off x="592138" y="1665288"/>
            <a:ext cx="7977187" cy="42608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marL="266700" indent="-266700" algn="l"/>
            <a:r>
              <a:rPr lang="ru-RU" sz="1600" dirty="0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" name="Нижний колонтитул 6"/>
          <p:cNvSpPr txBox="1">
            <a:spLocks noGrp="1"/>
          </p:cNvSpPr>
          <p:nvPr/>
        </p:nvSpPr>
        <p:spPr bwMode="auto">
          <a:xfrm>
            <a:off x="1819275" y="6497638"/>
            <a:ext cx="6376988" cy="2238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Tahoma" pitchFamily="34" charset="0"/>
              </a:rPr>
              <a:t>Мордовский государственный университет им. Н. П. Огарёва, 2011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Нижний колонтитул 6"/>
          <p:cNvSpPr txBox="1">
            <a:spLocks noGrp="1"/>
          </p:cNvSpPr>
          <p:nvPr/>
        </p:nvSpPr>
        <p:spPr bwMode="auto">
          <a:xfrm>
            <a:off x="1819275" y="6497638"/>
            <a:ext cx="6376988" cy="2238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Tahoma" pitchFamily="34" charset="0"/>
              </a:rPr>
              <a:t>Мордовский государственный университет им. Н. П. Огарёва, 2011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153909" y="6409853"/>
            <a:ext cx="8827129" cy="334979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57653" cy="1674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 bwMode="auto">
          <a:xfrm>
            <a:off x="504825" y="1981199"/>
            <a:ext cx="1800225" cy="95410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Социальная комфортность профессиональной среды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676523" y="1952624"/>
            <a:ext cx="1695452" cy="102870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Ученая степень</a:t>
            </a: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4743451" y="1924049"/>
            <a:ext cx="1752599" cy="102870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Мобильность</a:t>
            </a: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6858000" y="1952624"/>
            <a:ext cx="1704975" cy="102870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Пол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33399" y="3273425"/>
          <a:ext cx="1790701" cy="23749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90701"/>
              </a:tblGrid>
              <a:tr h="77359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высокая</a:t>
                      </a:r>
                      <a:endParaRPr lang="ru-RU" sz="14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359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средняя</a:t>
                      </a:r>
                      <a:endParaRPr lang="ru-RU" sz="14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7718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низкая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(дискомфортность)</a:t>
                      </a:r>
                      <a:endParaRPr lang="ru-RU" sz="14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714624" y="3311525"/>
          <a:ext cx="1647826" cy="233679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47826"/>
              </a:tblGrid>
              <a:tr h="778933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нет степени</a:t>
                      </a:r>
                      <a:endParaRPr lang="ru-RU" sz="14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933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кандидат наук</a:t>
                      </a:r>
                      <a:endParaRPr lang="ru-RU" sz="14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933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доктор наук</a:t>
                      </a:r>
                      <a:endParaRPr lang="ru-RU" sz="14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81548" y="3305176"/>
          <a:ext cx="1714501" cy="234314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14501"/>
              </a:tblGrid>
              <a:tr h="82184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ежегодный выезд на конференции</a:t>
                      </a:r>
                      <a:endParaRPr lang="ru-RU" sz="14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467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эпизодический (1-2 раза в 5 лет)</a:t>
                      </a:r>
                      <a:endParaRPr lang="ru-RU" sz="14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84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никогда не выезжал на конференции</a:t>
                      </a:r>
                      <a:endParaRPr lang="ru-RU" sz="14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6915149" y="3324225"/>
          <a:ext cx="1628775" cy="235267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28775"/>
              </a:tblGrid>
              <a:tr h="1176337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мужской </a:t>
                      </a:r>
                      <a:endParaRPr lang="ru-RU" sz="14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337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женский</a:t>
                      </a:r>
                      <a:endParaRPr lang="ru-RU" sz="14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2933700" y="171450"/>
            <a:ext cx="520065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Переменные </a:t>
            </a:r>
            <a:r>
              <a:rPr lang="ru-RU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логлинейного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анализа</a:t>
            </a:r>
          </a:p>
        </p:txBody>
      </p:sp>
      <p:sp>
        <p:nvSpPr>
          <p:cNvPr id="26" name="Стрелка вниз 25"/>
          <p:cNvSpPr/>
          <p:nvPr/>
        </p:nvSpPr>
        <p:spPr bwMode="auto">
          <a:xfrm>
            <a:off x="1171575" y="2990850"/>
            <a:ext cx="428625" cy="20955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Стрелка вниз 26"/>
          <p:cNvSpPr/>
          <p:nvPr/>
        </p:nvSpPr>
        <p:spPr bwMode="auto">
          <a:xfrm>
            <a:off x="3295650" y="3028950"/>
            <a:ext cx="428625" cy="20955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28" name="Стрелка вниз 27"/>
          <p:cNvSpPr/>
          <p:nvPr/>
        </p:nvSpPr>
        <p:spPr bwMode="auto">
          <a:xfrm>
            <a:off x="5457825" y="3028950"/>
            <a:ext cx="428625" cy="20955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29" name="Стрелка вниз 28"/>
          <p:cNvSpPr/>
          <p:nvPr/>
        </p:nvSpPr>
        <p:spPr bwMode="auto">
          <a:xfrm>
            <a:off x="7524750" y="3038475"/>
            <a:ext cx="428625" cy="20955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3"/>
          <p:cNvSpPr>
            <a:spLocks noChangeArrowheads="1"/>
          </p:cNvSpPr>
          <p:nvPr/>
        </p:nvSpPr>
        <p:spPr bwMode="auto">
          <a:xfrm>
            <a:off x="592138" y="1665288"/>
            <a:ext cx="7977187" cy="42608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marL="266700" indent="-266700" algn="l"/>
            <a:r>
              <a:rPr lang="ru-RU" sz="1600" dirty="0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" name="Нижний колонтитул 6"/>
          <p:cNvSpPr txBox="1">
            <a:spLocks noGrp="1"/>
          </p:cNvSpPr>
          <p:nvPr/>
        </p:nvSpPr>
        <p:spPr bwMode="auto">
          <a:xfrm>
            <a:off x="1819275" y="6497638"/>
            <a:ext cx="6376988" cy="2238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Tahoma" pitchFamily="34" charset="0"/>
              </a:rPr>
              <a:t>Мордовский государственный университет им. Н. П. Огарёва, 2011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Нижний колонтитул 6"/>
          <p:cNvSpPr txBox="1">
            <a:spLocks noGrp="1"/>
          </p:cNvSpPr>
          <p:nvPr/>
        </p:nvSpPr>
        <p:spPr bwMode="auto">
          <a:xfrm>
            <a:off x="1819275" y="6497638"/>
            <a:ext cx="6376988" cy="2238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Tahoma" pitchFamily="34" charset="0"/>
              </a:rPr>
              <a:t>Мордовский государственный университет им. Н. П. Огарёва, 2011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153909" y="6409853"/>
            <a:ext cx="8827129" cy="334979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57653" cy="1674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981071" y="2245233"/>
          <a:ext cx="7400928" cy="2498219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233488"/>
                <a:gridCol w="1233488"/>
                <a:gridCol w="1233488"/>
                <a:gridCol w="1233488"/>
                <a:gridCol w="1233488"/>
                <a:gridCol w="1233488"/>
              </a:tblGrid>
              <a:tr h="11054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lang="ru-RU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-фактор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Число степеней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свободы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МП </a:t>
                      </a:r>
                      <a:endParaRPr lang="ru-RU" sz="1600" b="1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хи-квад</a:t>
                      </a:r>
                      <a:r>
                        <a:rPr lang="ru-RU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Вероятн</a:t>
                      </a:r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Пирсона </a:t>
                      </a:r>
                      <a:r>
                        <a:rPr lang="ru-RU" sz="1600" b="1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хи-квад</a:t>
                      </a:r>
                      <a:r>
                        <a:rPr lang="ru-RU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Вероятн</a:t>
                      </a:r>
                      <a:r>
                        <a:rPr lang="ru-RU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1600" b="1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82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121,79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132,59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482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6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79,73</a:t>
                      </a:r>
                      <a:endParaRPr lang="ru-RU" sz="16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80,56</a:t>
                      </a:r>
                      <a:endParaRPr lang="ru-RU" sz="16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6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482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12,50</a:t>
                      </a:r>
                      <a:endParaRPr lang="ru-RU" sz="16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0,59</a:t>
                      </a:r>
                      <a:endParaRPr lang="ru-RU" sz="16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12,46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0,59</a:t>
                      </a:r>
                      <a:endParaRPr lang="ru-RU" sz="16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482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2,62</a:t>
                      </a:r>
                      <a:endParaRPr lang="ru-RU" sz="16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0,96</a:t>
                      </a:r>
                      <a:endParaRPr lang="ru-RU" sz="16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2,63</a:t>
                      </a:r>
                      <a:endParaRPr lang="ru-RU" sz="16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0,96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333625" y="229285"/>
            <a:ext cx="66103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подгонки 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К-факторных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взаимодействий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3"/>
          <p:cNvSpPr>
            <a:spLocks noChangeArrowheads="1"/>
          </p:cNvSpPr>
          <p:nvPr/>
        </p:nvSpPr>
        <p:spPr bwMode="auto">
          <a:xfrm>
            <a:off x="592138" y="1665288"/>
            <a:ext cx="7977187" cy="42608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marL="266700" indent="-266700" algn="l"/>
            <a:r>
              <a:rPr lang="ru-RU" sz="1600" dirty="0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" name="Нижний колонтитул 6"/>
          <p:cNvSpPr txBox="1">
            <a:spLocks noGrp="1"/>
          </p:cNvSpPr>
          <p:nvPr/>
        </p:nvSpPr>
        <p:spPr bwMode="auto">
          <a:xfrm>
            <a:off x="1819275" y="6497638"/>
            <a:ext cx="6376988" cy="2238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Tahoma" pitchFamily="34" charset="0"/>
              </a:rPr>
              <a:t>Мордовский государственный университет им. Н. П. Огарёва, 2011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Нижний колонтитул 6"/>
          <p:cNvSpPr txBox="1">
            <a:spLocks noGrp="1"/>
          </p:cNvSpPr>
          <p:nvPr/>
        </p:nvSpPr>
        <p:spPr bwMode="auto">
          <a:xfrm>
            <a:off x="1819275" y="6497638"/>
            <a:ext cx="6376988" cy="2238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Tahoma" pitchFamily="34" charset="0"/>
              </a:rPr>
              <a:t>Мордовский государственный университет им. Н. П. Огарёва, 2011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153909" y="6409853"/>
            <a:ext cx="8827129" cy="334979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57653" cy="1674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123950" y="2041779"/>
          <a:ext cx="6848476" cy="3949288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904875"/>
                <a:gridCol w="1285268"/>
                <a:gridCol w="1501186"/>
                <a:gridCol w="802641"/>
                <a:gridCol w="1523101"/>
                <a:gridCol w="831405"/>
              </a:tblGrid>
              <a:tr h="4790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Эффект</a:t>
                      </a:r>
                      <a:endParaRPr lang="ru-RU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Число степеней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свободы</a:t>
                      </a:r>
                      <a:endParaRPr lang="ru-RU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Част.св</a:t>
                      </a:r>
                      <a:r>
                        <a:rPr lang="ru-RU" sz="1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400" b="1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хи-квад</a:t>
                      </a:r>
                      <a:r>
                        <a:rPr lang="ru-RU" sz="1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Част.св</a:t>
                      </a:r>
                      <a:r>
                        <a:rPr lang="ru-RU" sz="1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ru-RU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Марг.св</a:t>
                      </a:r>
                      <a:r>
                        <a:rPr lang="ru-RU" sz="1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400" b="1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хи-квад</a:t>
                      </a:r>
                      <a:r>
                        <a:rPr lang="ru-RU" sz="1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Марг.св</a:t>
                      </a:r>
                      <a:r>
                        <a:rPr lang="ru-RU" sz="1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p</a:t>
                      </a:r>
                      <a:endParaRPr lang="ru-RU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29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44,648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44,648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29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63,477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63,477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29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7,691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0,001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7,691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0,001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29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3,974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0,013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3,974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0,013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29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31,341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30,309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29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25,099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26,124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0,000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29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13,846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0,002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13,472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0,002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29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10,274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0,036</a:t>
                      </a:r>
                      <a:endParaRPr lang="ru-RU" sz="12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9,825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0,043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29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0,855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0,652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0,190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0,909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29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4,179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0,124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3,843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0,146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29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123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1,596</a:t>
                      </a: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0,991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1,817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0,986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29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124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1,206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0,877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1,013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0,908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29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134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4,035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0,401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3,788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0,435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29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234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5,621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0,661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5,886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0,627</a:t>
                      </a: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362200" y="446157"/>
            <a:ext cx="66103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маргинальных и частных связей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3"/>
          <p:cNvSpPr>
            <a:spLocks noChangeArrowheads="1"/>
          </p:cNvSpPr>
          <p:nvPr/>
        </p:nvSpPr>
        <p:spPr bwMode="auto">
          <a:xfrm>
            <a:off x="592138" y="1665288"/>
            <a:ext cx="7977187" cy="42608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marL="266700" indent="-266700" algn="l"/>
            <a:r>
              <a:rPr lang="ru-RU" sz="1600" dirty="0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" name="Нижний колонтитул 6"/>
          <p:cNvSpPr txBox="1">
            <a:spLocks noGrp="1"/>
          </p:cNvSpPr>
          <p:nvPr/>
        </p:nvSpPr>
        <p:spPr bwMode="auto">
          <a:xfrm>
            <a:off x="1819275" y="6497638"/>
            <a:ext cx="6376988" cy="2238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Tahoma" pitchFamily="34" charset="0"/>
              </a:rPr>
              <a:t>Мордовский государственный университет им. Н. П. Огарёва, 2011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Нижний колонтитул 6"/>
          <p:cNvSpPr txBox="1">
            <a:spLocks noGrp="1"/>
          </p:cNvSpPr>
          <p:nvPr/>
        </p:nvSpPr>
        <p:spPr bwMode="auto">
          <a:xfrm>
            <a:off x="1819275" y="6497638"/>
            <a:ext cx="6376988" cy="2238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Tahoma" pitchFamily="34" charset="0"/>
              </a:rPr>
              <a:t>Мордовский государственный университет им. Н. П. Огарёва, 2011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153909" y="6409853"/>
            <a:ext cx="8827129" cy="334979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57653" cy="1674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24000" y="2022729"/>
          <a:ext cx="6096000" cy="73609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854146"/>
                <a:gridCol w="1344778"/>
                <a:gridCol w="558394"/>
                <a:gridCol w="1338682"/>
              </a:tblGrid>
              <a:tr h="245364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Хи-квад</a:t>
                      </a: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сс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245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МП </a:t>
                      </a:r>
                      <a:r>
                        <a:rPr lang="ru-RU" sz="14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хи-квадрат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9,475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0,896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245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Хи-квадрат Пирсона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9,299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0,897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riblet"/>
                      <a:lightRig rig="flood" dir="t"/>
                    </a:cell3D>
                  </a:tcPr>
                </a:tc>
              </a:tr>
            </a:tbl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4962524" y="5962650"/>
            <a:ext cx="2295526" cy="485776"/>
            <a:chOff x="2209800" y="3343275"/>
            <a:chExt cx="1257300" cy="219075"/>
          </a:xfrm>
          <a:effectLst>
            <a:glow rad="63500">
              <a:schemeClr val="accent4">
                <a:satMod val="175000"/>
                <a:alpha val="40000"/>
              </a:schemeClr>
            </a:glow>
          </a:effectLst>
        </p:grpSpPr>
        <p:pic>
          <p:nvPicPr>
            <p:cNvPr id="182274" name="Picture 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09800" y="3343275"/>
              <a:ext cx="857250" cy="190500"/>
            </a:xfrm>
            <a:prstGeom prst="round2DiagRect">
              <a:avLst/>
            </a:prstGeom>
            <a:noFill/>
          </p:spPr>
        </p:pic>
        <p:pic>
          <p:nvPicPr>
            <p:cNvPr id="182273" name="Picture 1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24200" y="3371850"/>
              <a:ext cx="342900" cy="190500"/>
            </a:xfrm>
            <a:prstGeom prst="round2DiagRect">
              <a:avLst/>
            </a:prstGeom>
            <a:noFill/>
          </p:spPr>
        </p:pic>
      </p:grpSp>
      <p:sp>
        <p:nvSpPr>
          <p:cNvPr id="18227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2276" name="Rectangle 4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182277" name="Rectangle 5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523682" y="3502533"/>
          <a:ext cx="6077585" cy="189966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038475"/>
                <a:gridCol w="3039110"/>
              </a:tblGrid>
              <a:tr h="374142">
                <a:tc>
                  <a:txBody>
                    <a:bodyPr/>
                    <a:lstStyle/>
                    <a:p>
                      <a:pPr indent="270510" algn="ctr">
                        <a:spcAft>
                          <a:spcPts val="0"/>
                        </a:spcAft>
                        <a:tabLst>
                          <a:tab pos="1813560" algn="l"/>
                        </a:tabLst>
                      </a:pPr>
                      <a:r>
                        <a:rPr lang="ru-RU" sz="1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Эффекты факторов, %</a:t>
                      </a:r>
                      <a:endParaRPr lang="ru-RU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spcAft>
                          <a:spcPts val="0"/>
                        </a:spcAft>
                        <a:tabLst>
                          <a:tab pos="1813560" algn="l"/>
                        </a:tabLst>
                      </a:pPr>
                      <a:r>
                        <a:rPr lang="en-US" sz="1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lang="en-US" sz="1400" b="1" baseline="-250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, %</a:t>
                      </a:r>
                      <a:endParaRPr lang="ru-RU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70510" algn="just">
                        <a:spcAft>
                          <a:spcPts val="0"/>
                        </a:spcAft>
                        <a:tabLst>
                          <a:tab pos="1813560" algn="l"/>
                        </a:tabLs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(социальная комфортность)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36,7</a:t>
                      </a:r>
                      <a:endParaRPr lang="ru-RU" sz="11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70510" algn="just">
                        <a:spcAft>
                          <a:spcPts val="0"/>
                        </a:spcAft>
                        <a:tabLst>
                          <a:tab pos="1813560" algn="l"/>
                        </a:tabLs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(социальная комфортность</a:t>
                      </a:r>
                      <a:r>
                        <a:rPr lang="en-US" sz="14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&amp;</a:t>
                      </a: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ученая степень)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25,7</a:t>
                      </a:r>
                      <a:endParaRPr lang="ru-RU" sz="11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70510" algn="just">
                        <a:spcAft>
                          <a:spcPts val="0"/>
                        </a:spcAft>
                        <a:tabLst>
                          <a:tab pos="1813560" algn="l"/>
                        </a:tabLs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</a:t>
                      </a:r>
                      <a:r>
                        <a:rPr lang="en-US" sz="14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социальная комфортность</a:t>
                      </a:r>
                      <a:r>
                        <a:rPr lang="en-US" sz="14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&amp;</a:t>
                      </a: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мобильность)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20,6</a:t>
                      </a:r>
                      <a:endParaRPr lang="ru-RU" sz="11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70510" algn="just">
                        <a:spcAft>
                          <a:spcPts val="0"/>
                        </a:spcAft>
                        <a:tabLst>
                          <a:tab pos="1813560" algn="l"/>
                        </a:tabLs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</a:t>
                      </a:r>
                      <a:r>
                        <a:rPr lang="en-US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социальная комфортность</a:t>
                      </a:r>
                      <a:r>
                        <a:rPr lang="en-US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&amp;</a:t>
                      </a: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пол)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11,4</a:t>
                      </a:r>
                      <a:endParaRPr lang="ru-RU" sz="11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cell3D prstMaterial="dkEdge">
                      <a:bevel prst="convex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15" name="Стрелка вниз 14"/>
          <p:cNvSpPr/>
          <p:nvPr/>
        </p:nvSpPr>
        <p:spPr bwMode="auto">
          <a:xfrm>
            <a:off x="5705476" y="5581650"/>
            <a:ext cx="647699" cy="284024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85900" y="1676400"/>
            <a:ext cx="5543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Таблица 1 - Оценка согласия модели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95424" y="2924175"/>
            <a:ext cx="6772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Таблица 2 – Степень связи факторов с показателем социальная комфортность профессиональной среды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3"/>
          <p:cNvSpPr>
            <a:spLocks noChangeArrowheads="1"/>
          </p:cNvSpPr>
          <p:nvPr/>
        </p:nvSpPr>
        <p:spPr bwMode="auto">
          <a:xfrm>
            <a:off x="592138" y="1665288"/>
            <a:ext cx="7977187" cy="42608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marL="266700" indent="-266700" algn="l"/>
            <a:r>
              <a:rPr lang="ru-RU" sz="1600" dirty="0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" name="Нижний колонтитул 6"/>
          <p:cNvSpPr txBox="1">
            <a:spLocks noGrp="1"/>
          </p:cNvSpPr>
          <p:nvPr/>
        </p:nvSpPr>
        <p:spPr bwMode="auto">
          <a:xfrm>
            <a:off x="1819275" y="6497638"/>
            <a:ext cx="6376988" cy="2238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Tahoma" pitchFamily="34" charset="0"/>
              </a:rPr>
              <a:t>Мордовский государственный университет им. Н. П. Огарёва, 2011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Нижний колонтитул 6"/>
          <p:cNvSpPr txBox="1">
            <a:spLocks noGrp="1"/>
          </p:cNvSpPr>
          <p:nvPr/>
        </p:nvSpPr>
        <p:spPr bwMode="auto">
          <a:xfrm>
            <a:off x="1819275" y="6497638"/>
            <a:ext cx="6376988" cy="2238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Tahoma" pitchFamily="34" charset="0"/>
              </a:rPr>
              <a:t>Мордовский государственный университет им. Н. П. Огарёва, 2011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153909" y="6409853"/>
            <a:ext cx="8827129" cy="334979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357653" cy="1674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081" name="Object 1"/>
          <p:cNvGraphicFramePr>
            <a:graphicFrameLocks noChangeAspect="1"/>
          </p:cNvGraphicFramePr>
          <p:nvPr/>
        </p:nvGraphicFramePr>
        <p:xfrm>
          <a:off x="2609850" y="1485900"/>
          <a:ext cx="5943600" cy="4457700"/>
        </p:xfrm>
        <a:graphic>
          <a:graphicData uri="http://schemas.openxmlformats.org/presentationml/2006/ole">
            <p:oleObj spid="_x0000_s174081" name="Graph" r:id="rId5" imgW="5943600" imgH="4457880" progId="STATISTICA.Graph">
              <p:embed/>
            </p:oleObj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428874" y="286435"/>
            <a:ext cx="67151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График наблюдаемых и подогнанных частот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3"/>
          <p:cNvSpPr>
            <a:spLocks noChangeArrowheads="1"/>
          </p:cNvSpPr>
          <p:nvPr/>
        </p:nvSpPr>
        <p:spPr bwMode="auto">
          <a:xfrm>
            <a:off x="592138" y="1665288"/>
            <a:ext cx="7977187" cy="42608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marL="266700" indent="-266700" algn="l"/>
            <a:r>
              <a:rPr lang="ru-RU" sz="1600" dirty="0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" name="Нижний колонтитул 6"/>
          <p:cNvSpPr txBox="1">
            <a:spLocks noGrp="1"/>
          </p:cNvSpPr>
          <p:nvPr/>
        </p:nvSpPr>
        <p:spPr bwMode="auto">
          <a:xfrm>
            <a:off x="1819275" y="6497638"/>
            <a:ext cx="6376988" cy="2238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Tahoma" pitchFamily="34" charset="0"/>
              </a:rPr>
              <a:t>Мордовский государственный университет им. Н. П. Огарёва, 2011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Нижний колонтитул 6"/>
          <p:cNvSpPr txBox="1">
            <a:spLocks noGrp="1"/>
          </p:cNvSpPr>
          <p:nvPr/>
        </p:nvSpPr>
        <p:spPr bwMode="auto">
          <a:xfrm>
            <a:off x="1819275" y="6497638"/>
            <a:ext cx="6376988" cy="2238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Tahoma" pitchFamily="34" charset="0"/>
              </a:rPr>
              <a:t>Мордовский государственный университет им. Н. П. Огарёва, 2011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153909" y="6409853"/>
            <a:ext cx="8827129" cy="334979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57653" cy="1674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952502" y="2795015"/>
          <a:ext cx="7486647" cy="147218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312569"/>
                <a:gridCol w="1739662"/>
                <a:gridCol w="1843697"/>
                <a:gridCol w="1619982"/>
                <a:gridCol w="970737"/>
              </a:tblGrid>
              <a:tr h="476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Ученая степень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Комфортность (низкая)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Комфортность (средняя)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Комфортность (высокая)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26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Нет степени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6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Кандидат наук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6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Доктор наук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6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135,0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895349" y="2277762"/>
            <a:ext cx="7943851" cy="307777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Таблица 1 – Маргинальная таблица частот (+дельта) зависимости комфортности от ученой степени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3"/>
          <p:cNvSpPr>
            <a:spLocks noChangeArrowheads="1"/>
          </p:cNvSpPr>
          <p:nvPr/>
        </p:nvSpPr>
        <p:spPr bwMode="auto">
          <a:xfrm>
            <a:off x="592138" y="1665288"/>
            <a:ext cx="7977187" cy="42608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marL="266700" indent="-266700" algn="l"/>
            <a:r>
              <a:rPr lang="ru-RU" sz="1600" dirty="0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" name="Нижний колонтитул 6"/>
          <p:cNvSpPr txBox="1">
            <a:spLocks noGrp="1"/>
          </p:cNvSpPr>
          <p:nvPr/>
        </p:nvSpPr>
        <p:spPr bwMode="auto">
          <a:xfrm>
            <a:off x="1819275" y="6497638"/>
            <a:ext cx="6376988" cy="2238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Tahoma" pitchFamily="34" charset="0"/>
              </a:rPr>
              <a:t>Мордовский государственный университет им. Н. П. Огарёва, 2011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Нижний колонтитул 6"/>
          <p:cNvSpPr txBox="1">
            <a:spLocks noGrp="1"/>
          </p:cNvSpPr>
          <p:nvPr/>
        </p:nvSpPr>
        <p:spPr bwMode="auto">
          <a:xfrm>
            <a:off x="1819275" y="6497638"/>
            <a:ext cx="6376988" cy="2238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Tahoma" pitchFamily="34" charset="0"/>
              </a:rPr>
              <a:t>Мордовский государственный университет им. Н. П. Огарёва, 2011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153909" y="6409853"/>
            <a:ext cx="8827129" cy="334979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57653" cy="1674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85800" y="2628900"/>
          <a:ext cx="7810500" cy="220827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342906"/>
                <a:gridCol w="1536639"/>
                <a:gridCol w="1626405"/>
                <a:gridCol w="1291821"/>
                <a:gridCol w="1012729"/>
              </a:tblGrid>
              <a:tr h="39370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Комфортность (низкая)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Комфортность (средняя)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Комфортность (высокая)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3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Ежегодный выезд на конференции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3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Эпизодический (1 раз за 5 лет)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3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Никогда не выезжал на конференции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6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135,0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78177" name="Rectangle 1"/>
          <p:cNvSpPr>
            <a:spLocks noChangeArrowheads="1"/>
          </p:cNvSpPr>
          <p:nvPr/>
        </p:nvSpPr>
        <p:spPr bwMode="auto">
          <a:xfrm>
            <a:off x="581025" y="2098580"/>
            <a:ext cx="7943849" cy="307777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Таблица 2 – Маргинальная таблица частот (+дельта) зависимости комфортности от мобильности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3"/>
          <p:cNvSpPr>
            <a:spLocks noChangeArrowheads="1"/>
          </p:cNvSpPr>
          <p:nvPr/>
        </p:nvSpPr>
        <p:spPr bwMode="auto">
          <a:xfrm>
            <a:off x="592138" y="1665288"/>
            <a:ext cx="7977187" cy="42608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marL="266700" indent="-266700" algn="l"/>
            <a:r>
              <a:rPr lang="ru-RU" sz="1600" dirty="0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" name="Нижний колонтитул 6"/>
          <p:cNvSpPr txBox="1">
            <a:spLocks noGrp="1"/>
          </p:cNvSpPr>
          <p:nvPr/>
        </p:nvSpPr>
        <p:spPr bwMode="auto">
          <a:xfrm>
            <a:off x="1819275" y="6497638"/>
            <a:ext cx="6376988" cy="2238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Tahoma" pitchFamily="34" charset="0"/>
              </a:rPr>
              <a:t>Мордовский государственный университет им. Н. П. Огарёва, 2011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Нижний колонтитул 6"/>
          <p:cNvSpPr txBox="1">
            <a:spLocks noGrp="1"/>
          </p:cNvSpPr>
          <p:nvPr/>
        </p:nvSpPr>
        <p:spPr bwMode="auto">
          <a:xfrm>
            <a:off x="1819275" y="6497638"/>
            <a:ext cx="6376988" cy="2238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Tahoma" pitchFamily="34" charset="0"/>
              </a:rPr>
              <a:t>Мордовский государственный университет им. Н. П. Огарёва, 2011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153909" y="6409853"/>
            <a:ext cx="8827129" cy="334979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57653" cy="1674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81050" y="2543175"/>
          <a:ext cx="7791450" cy="17907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869916"/>
                <a:gridCol w="1666398"/>
                <a:gridCol w="1764901"/>
                <a:gridCol w="1479976"/>
                <a:gridCol w="1010259"/>
              </a:tblGrid>
              <a:tr h="716280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Комфортность (низкая)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Комфортность (средняя)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Комфортность (высокая)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8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Муж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13,5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33,5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57,5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8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Жен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11,5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49,5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16,5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77,5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8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4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135,0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76129" name="Rectangle 1"/>
          <p:cNvSpPr>
            <a:spLocks noChangeArrowheads="1"/>
          </p:cNvSpPr>
          <p:nvPr/>
        </p:nvSpPr>
        <p:spPr bwMode="auto">
          <a:xfrm>
            <a:off x="714375" y="2040143"/>
            <a:ext cx="7877175" cy="307777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–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Маргинальная таблица частот (+дельта) зависимости комфортности от пола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3"/>
          <p:cNvSpPr>
            <a:spLocks noChangeArrowheads="1"/>
          </p:cNvSpPr>
          <p:nvPr/>
        </p:nvSpPr>
        <p:spPr bwMode="auto">
          <a:xfrm>
            <a:off x="592138" y="1665288"/>
            <a:ext cx="7977187" cy="42608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marL="266700" indent="-266700" algn="l"/>
            <a:r>
              <a:rPr lang="ru-RU" sz="1600" dirty="0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" name="Нижний колонтитул 6"/>
          <p:cNvSpPr txBox="1">
            <a:spLocks noGrp="1"/>
          </p:cNvSpPr>
          <p:nvPr/>
        </p:nvSpPr>
        <p:spPr bwMode="auto">
          <a:xfrm>
            <a:off x="1819275" y="6497638"/>
            <a:ext cx="6376988" cy="2238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Tahoma" pitchFamily="34" charset="0"/>
              </a:rPr>
              <a:t>Мордовский государственный университет им. Н. П. Огарёва, 2011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Нижний колонтитул 6"/>
          <p:cNvSpPr txBox="1">
            <a:spLocks noGrp="1"/>
          </p:cNvSpPr>
          <p:nvPr/>
        </p:nvSpPr>
        <p:spPr bwMode="auto">
          <a:xfrm>
            <a:off x="1819275" y="6497638"/>
            <a:ext cx="6376988" cy="2238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Tahoma" pitchFamily="34" charset="0"/>
              </a:rPr>
              <a:t>Мордовский государственный университет им. Н. П. Огарёва, 2011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153909" y="6409853"/>
            <a:ext cx="8827129" cy="334979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57653" cy="1674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276350" y="2695575"/>
            <a:ext cx="6924675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Благодарю за внимание!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3"/>
          <p:cNvSpPr>
            <a:spLocks noChangeArrowheads="1"/>
          </p:cNvSpPr>
          <p:nvPr/>
        </p:nvSpPr>
        <p:spPr bwMode="auto">
          <a:xfrm>
            <a:off x="592138" y="1665288"/>
            <a:ext cx="7977187" cy="42608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marL="266700" indent="-266700" algn="l"/>
            <a:r>
              <a:rPr lang="ru-RU" sz="1600" dirty="0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" name="Нижний колонтитул 6"/>
          <p:cNvSpPr txBox="1">
            <a:spLocks noGrp="1"/>
          </p:cNvSpPr>
          <p:nvPr/>
        </p:nvSpPr>
        <p:spPr bwMode="auto">
          <a:xfrm>
            <a:off x="1819275" y="6497638"/>
            <a:ext cx="6376988" cy="2238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Tahoma" pitchFamily="34" charset="0"/>
              </a:rPr>
              <a:t>Мордовский государственный университет им. Н. П. Огарёва, 2011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Нижний колонтитул 6"/>
          <p:cNvSpPr txBox="1">
            <a:spLocks noGrp="1"/>
          </p:cNvSpPr>
          <p:nvPr/>
        </p:nvSpPr>
        <p:spPr bwMode="auto">
          <a:xfrm>
            <a:off x="1819275" y="6497638"/>
            <a:ext cx="6376988" cy="2238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Tahoma" pitchFamily="34" charset="0"/>
              </a:rPr>
              <a:t>Мордовский государственный университет им. Н. П. Огарёва, 2011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153909" y="6409853"/>
            <a:ext cx="8827129" cy="334979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57653" cy="1674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0706" name="Rectangle 2"/>
          <p:cNvSpPr>
            <a:spLocks noChangeArrowheads="1"/>
          </p:cNvSpPr>
          <p:nvPr/>
        </p:nvSpPr>
        <p:spPr bwMode="auto">
          <a:xfrm>
            <a:off x="571500" y="1999802"/>
            <a:ext cx="8153400" cy="107721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kumimoji="0" lang="ru-RU" sz="16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исследования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изучение мнения профессорско-преподавательского состава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 МГУ им. Н.П. Огарева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 степени удовлетворенности основными компонентами  социальной комфортности с последующим применением статистических методов для выявления различных связей и закономерностей.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1975" y="3419474"/>
            <a:ext cx="8153399" cy="212365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 исследования:</a:t>
            </a:r>
          </a:p>
          <a:p>
            <a:pPr algn="l"/>
            <a:endParaRPr lang="ru-RU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определить факторы, оказывающее наибольшее влияние на социальную комфортность личной, профессиональной и городской среды научно-педагогических кадров НИ МГУ им. Н.П. Огарева;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установить зависимости между </a:t>
            </a:r>
            <a:r>
              <a:rPr lang="ru-RU" sz="1600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категоризованными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переменными социальной комфортности профессиональной среды педагога с помощью </a:t>
            </a:r>
            <a:r>
              <a:rPr lang="ru-RU" sz="1600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логлинейного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анализа.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04EF369-87BE-408A-B3C2-0A047CCBF521}" type="slidenum">
              <a:rPr lang="ru-RU"/>
              <a:pPr/>
              <a:t>3</a:t>
            </a:fld>
            <a:endParaRPr lang="ru-RU"/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2397125" y="6502400"/>
            <a:ext cx="4498975" cy="2444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 b="1"/>
              <a:t>Министерство экономического развития Российской Федерации</a:t>
            </a:r>
          </a:p>
        </p:txBody>
      </p:sp>
      <p:sp>
        <p:nvSpPr>
          <p:cNvPr id="13317" name="Rectangle 11"/>
          <p:cNvSpPr>
            <a:spLocks noChangeArrowheads="1"/>
          </p:cNvSpPr>
          <p:nvPr/>
        </p:nvSpPr>
        <p:spPr bwMode="auto">
          <a:xfrm>
            <a:off x="2105025" y="85725"/>
            <a:ext cx="65532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384" tIns="45693" rIns="91384" bIns="45693" anchor="ctr"/>
          <a:lstStyle/>
          <a:p>
            <a:pPr algn="ctr">
              <a:lnSpc>
                <a:spcPct val="90000"/>
              </a:lnSpc>
            </a:pP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Компоненты социальной комфортности</a:t>
            </a:r>
            <a:endParaRPr lang="ru-RU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3" name="Группа 42"/>
          <p:cNvGrpSpPr/>
          <p:nvPr/>
        </p:nvGrpSpPr>
        <p:grpSpPr>
          <a:xfrm>
            <a:off x="375593" y="1683946"/>
            <a:ext cx="8499602" cy="3188228"/>
            <a:chOff x="339379" y="1808524"/>
            <a:chExt cx="8499602" cy="2719617"/>
          </a:xfrm>
        </p:grpSpPr>
        <p:sp>
          <p:nvSpPr>
            <p:cNvPr id="13318" name="AutoShape 13"/>
            <p:cNvSpPr>
              <a:spLocks noChangeArrowheads="1"/>
            </p:cNvSpPr>
            <p:nvPr/>
          </p:nvSpPr>
          <p:spPr bwMode="auto">
            <a:xfrm>
              <a:off x="339379" y="2820863"/>
              <a:ext cx="3959225" cy="851297"/>
            </a:xfrm>
            <a:prstGeom prst="roundRect">
              <a:avLst>
                <a:gd name="adj" fmla="val 16667"/>
              </a:avLst>
            </a:prstGeom>
            <a:solidFill>
              <a:schemeClr val="tx2"/>
            </a:solidFill>
            <a:ln w="38100" algn="ctr">
              <a:solidFill>
                <a:srgbClr val="04709F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ru-RU" sz="1400" b="1" dirty="0">
                  <a:solidFill>
                    <a:schemeClr val="hlink"/>
                  </a:solidFill>
                </a:rPr>
                <a:t> </a:t>
              </a:r>
              <a:endParaRPr lang="ru-RU" sz="1400" b="1" dirty="0" smtClean="0">
                <a:solidFill>
                  <a:schemeClr val="hlink"/>
                </a:solidFill>
              </a:endParaRPr>
            </a:p>
            <a:p>
              <a:pPr algn="ctr"/>
              <a:r>
                <a:rPr lang="en-US" sz="1600" b="1" dirty="0" smtClean="0">
                  <a:solidFill>
                    <a:schemeClr val="hlink"/>
                  </a:solidFill>
                </a:rPr>
                <a:t>SC</a:t>
              </a:r>
              <a:r>
                <a:rPr lang="ru-RU" sz="1600" b="1" dirty="0" smtClean="0">
                  <a:solidFill>
                    <a:schemeClr val="hlink"/>
                  </a:solidFill>
                </a:rPr>
                <a:t> - Социальная комфортность</a:t>
              </a:r>
            </a:p>
            <a:p>
              <a:pPr algn="ctr"/>
              <a:endParaRPr lang="ru-RU" sz="1400" dirty="0">
                <a:solidFill>
                  <a:schemeClr val="hlink"/>
                </a:solidFill>
              </a:endParaRPr>
            </a:p>
          </p:txBody>
        </p:sp>
        <p:sp>
          <p:nvSpPr>
            <p:cNvPr id="13319" name="AutoShape 14"/>
            <p:cNvSpPr>
              <a:spLocks noChangeArrowheads="1"/>
            </p:cNvSpPr>
            <p:nvPr/>
          </p:nvSpPr>
          <p:spPr bwMode="auto">
            <a:xfrm>
              <a:off x="4961300" y="1808524"/>
              <a:ext cx="3802220" cy="374571"/>
            </a:xfrm>
            <a:prstGeom prst="roundRect">
              <a:avLst>
                <a:gd name="adj" fmla="val 16667"/>
              </a:avLst>
            </a:prstGeom>
            <a:solidFill>
              <a:schemeClr val="tx2"/>
            </a:solidFill>
            <a:ln w="38100" algn="ctr">
              <a:solidFill>
                <a:srgbClr val="04709F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l"/>
              <a:r>
                <a:rPr lang="ru-RU" sz="1600" dirty="0">
                  <a:solidFill>
                    <a:schemeClr val="hlink"/>
                  </a:solidFill>
                </a:rPr>
                <a:t> </a:t>
              </a:r>
              <a:r>
                <a:rPr lang="en-US" sz="1600" b="1" dirty="0">
                  <a:solidFill>
                    <a:schemeClr val="hlink"/>
                  </a:solidFill>
                </a:rPr>
                <a:t>SC</a:t>
              </a:r>
              <a:r>
                <a:rPr lang="ru-RU" sz="1600" b="1" dirty="0">
                  <a:solidFill>
                    <a:schemeClr val="hlink"/>
                  </a:solidFill>
                </a:rPr>
                <a:t>1 </a:t>
              </a:r>
              <a:r>
                <a:rPr lang="en-US" sz="1600" b="1" dirty="0">
                  <a:solidFill>
                    <a:schemeClr val="hlink"/>
                  </a:solidFill>
                  <a:sym typeface="Symbol" pitchFamily="18" charset="2"/>
                </a:rPr>
                <a:t></a:t>
              </a:r>
              <a:r>
                <a:rPr lang="ru-RU" sz="1600" b="1" dirty="0">
                  <a:solidFill>
                    <a:schemeClr val="hlink"/>
                  </a:solidFill>
                </a:rPr>
                <a:t> личная составляющая</a:t>
              </a:r>
            </a:p>
          </p:txBody>
        </p:sp>
        <p:sp>
          <p:nvSpPr>
            <p:cNvPr id="13321" name="AutoShape 18"/>
            <p:cNvSpPr>
              <a:spLocks noChangeArrowheads="1"/>
            </p:cNvSpPr>
            <p:nvPr/>
          </p:nvSpPr>
          <p:spPr bwMode="auto">
            <a:xfrm>
              <a:off x="4917856" y="2879540"/>
              <a:ext cx="3921125" cy="646986"/>
            </a:xfrm>
            <a:prstGeom prst="roundRect">
              <a:avLst>
                <a:gd name="adj" fmla="val 16667"/>
              </a:avLst>
            </a:prstGeom>
            <a:solidFill>
              <a:schemeClr val="tx2"/>
            </a:solidFill>
            <a:ln w="38100" algn="ctr">
              <a:solidFill>
                <a:srgbClr val="04709F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ru-RU" sz="1600" dirty="0">
                  <a:solidFill>
                    <a:schemeClr val="hlink"/>
                  </a:solidFill>
                </a:rPr>
                <a:t> </a:t>
              </a:r>
              <a:r>
                <a:rPr lang="en-US" sz="1600" b="1" dirty="0">
                  <a:solidFill>
                    <a:schemeClr val="hlink"/>
                  </a:solidFill>
                  <a:sym typeface="Symbol" pitchFamily="18" charset="2"/>
                </a:rPr>
                <a:t>SC</a:t>
              </a:r>
              <a:r>
                <a:rPr lang="ru-RU" sz="1600" b="1" dirty="0">
                  <a:solidFill>
                    <a:schemeClr val="hlink"/>
                  </a:solidFill>
                  <a:sym typeface="Symbol" pitchFamily="18" charset="2"/>
                </a:rPr>
                <a:t>2 </a:t>
              </a:r>
              <a:r>
                <a:rPr lang="en-US" sz="1600" b="1" dirty="0">
                  <a:solidFill>
                    <a:schemeClr val="hlink"/>
                  </a:solidFill>
                  <a:sym typeface="Symbol" pitchFamily="18" charset="2"/>
                </a:rPr>
                <a:t></a:t>
              </a:r>
              <a:r>
                <a:rPr lang="ru-RU" sz="1600" b="1" dirty="0">
                  <a:solidFill>
                    <a:schemeClr val="hlink"/>
                  </a:solidFill>
                </a:rPr>
                <a:t> профессиональная деятельность</a:t>
              </a:r>
            </a:p>
          </p:txBody>
        </p:sp>
        <p:sp>
          <p:nvSpPr>
            <p:cNvPr id="12" name="AutoShape 18"/>
            <p:cNvSpPr>
              <a:spLocks noChangeArrowheads="1"/>
            </p:cNvSpPr>
            <p:nvPr/>
          </p:nvSpPr>
          <p:spPr bwMode="auto">
            <a:xfrm>
              <a:off x="4943506" y="4153570"/>
              <a:ext cx="3847409" cy="374571"/>
            </a:xfrm>
            <a:prstGeom prst="roundRect">
              <a:avLst>
                <a:gd name="adj" fmla="val 16667"/>
              </a:avLst>
            </a:prstGeom>
            <a:solidFill>
              <a:schemeClr val="tx2"/>
            </a:solidFill>
            <a:ln w="38100" algn="ctr">
              <a:solidFill>
                <a:srgbClr val="04709F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ru-RU" sz="1600" dirty="0">
                  <a:solidFill>
                    <a:schemeClr val="hlink"/>
                  </a:solidFill>
                </a:rPr>
                <a:t> </a:t>
              </a:r>
              <a:r>
                <a:rPr lang="en-US" sz="1600" b="1" dirty="0">
                  <a:solidFill>
                    <a:schemeClr val="hlink"/>
                  </a:solidFill>
                  <a:sym typeface="Symbol" pitchFamily="18" charset="2"/>
                </a:rPr>
                <a:t>SC</a:t>
              </a:r>
              <a:r>
                <a:rPr lang="ru-RU" sz="1600" b="1" dirty="0">
                  <a:solidFill>
                    <a:schemeClr val="hlink"/>
                  </a:solidFill>
                  <a:sym typeface="Symbol" pitchFamily="18" charset="2"/>
                </a:rPr>
                <a:t>3 </a:t>
              </a:r>
              <a:r>
                <a:rPr lang="en-US" sz="1600" b="1" dirty="0">
                  <a:solidFill>
                    <a:schemeClr val="hlink"/>
                  </a:solidFill>
                  <a:sym typeface="Symbol" pitchFamily="18" charset="2"/>
                </a:rPr>
                <a:t></a:t>
              </a:r>
              <a:r>
                <a:rPr lang="ru-RU" sz="1600" b="1" dirty="0">
                  <a:solidFill>
                    <a:schemeClr val="hlink"/>
                  </a:solidFill>
                  <a:sym typeface="Symbol" pitchFamily="18" charset="2"/>
                </a:rPr>
                <a:t> внешняя среда</a:t>
              </a:r>
            </a:p>
          </p:txBody>
        </p:sp>
        <p:cxnSp>
          <p:nvCxnSpPr>
            <p:cNvPr id="14" name="Прямая со стрелкой 13"/>
            <p:cNvCxnSpPr>
              <a:stCxn id="13319" idx="1"/>
              <a:endCxn id="13319" idx="1"/>
            </p:cNvCxnSpPr>
            <p:nvPr/>
          </p:nvCxnSpPr>
          <p:spPr bwMode="auto">
            <a:xfrm rot="10800000">
              <a:off x="4961300" y="1995810"/>
              <a:ext cx="1588" cy="1588"/>
            </a:xfrm>
            <a:prstGeom prst="straightConnector1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Прямая со стрелкой 16"/>
            <p:cNvCxnSpPr/>
            <p:nvPr/>
          </p:nvCxnSpPr>
          <p:spPr bwMode="auto">
            <a:xfrm flipV="1">
              <a:off x="4354717" y="2145671"/>
              <a:ext cx="579422" cy="525101"/>
            </a:xfrm>
            <a:prstGeom prst="straightConnector1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Прямая со стрелкой 18"/>
            <p:cNvCxnSpPr>
              <a:endCxn id="13321" idx="1"/>
            </p:cNvCxnSpPr>
            <p:nvPr/>
          </p:nvCxnSpPr>
          <p:spPr bwMode="auto">
            <a:xfrm>
              <a:off x="4298604" y="3192192"/>
              <a:ext cx="619252" cy="1084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 bwMode="auto">
            <a:xfrm rot="5400000" flipH="1" flipV="1">
              <a:off x="4147013" y="2286701"/>
              <a:ext cx="864781" cy="564616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/>
            <p:cNvCxnSpPr/>
            <p:nvPr/>
          </p:nvCxnSpPr>
          <p:spPr bwMode="auto">
            <a:xfrm rot="16200000" flipH="1">
              <a:off x="4188278" y="3605141"/>
              <a:ext cx="826322" cy="57549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2" name="Прямоугольник 41"/>
          <p:cNvSpPr/>
          <p:nvPr/>
        </p:nvSpPr>
        <p:spPr bwMode="auto">
          <a:xfrm>
            <a:off x="316871" y="6409853"/>
            <a:ext cx="8827129" cy="334979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57653" cy="1674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Экспертный опрос</a:t>
            </a:r>
            <a:endParaRPr lang="ru-RU" sz="2800" dirty="0"/>
          </a:p>
        </p:txBody>
      </p:sp>
      <p:sp>
        <p:nvSpPr>
          <p:cNvPr id="153608" name="Rectangle 8"/>
          <p:cNvSpPr>
            <a:spLocks noChangeArrowheads="1"/>
          </p:cNvSpPr>
          <p:nvPr/>
        </p:nvSpPr>
        <p:spPr bwMode="auto">
          <a:xfrm>
            <a:off x="2655872" y="1349185"/>
            <a:ext cx="5535627" cy="369332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Форма экспертных балльных оценок:</a:t>
            </a:r>
          </a:p>
        </p:txBody>
      </p:sp>
      <p:sp>
        <p:nvSpPr>
          <p:cNvPr id="153621" name="Rectangle 21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153622" name="Rectangle 22"/>
          <p:cNvSpPr>
            <a:spLocks noChangeArrowheads="1"/>
          </p:cNvSpPr>
          <p:nvPr/>
        </p:nvSpPr>
        <p:spPr bwMode="auto">
          <a:xfrm>
            <a:off x="4406114" y="2275912"/>
            <a:ext cx="2073243" cy="523220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…………………….,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153623" name="Rectangle 23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4877075" y="1769765"/>
            <a:ext cx="1457051" cy="1144886"/>
            <a:chOff x="2886910" y="3236614"/>
            <a:chExt cx="1428750" cy="1139887"/>
          </a:xfrm>
        </p:grpSpPr>
        <p:pic>
          <p:nvPicPr>
            <p:cNvPr id="153618" name="Picture 18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60483" y="3520006"/>
              <a:ext cx="1276350" cy="238125"/>
            </a:xfrm>
            <a:prstGeom prst="rect">
              <a:avLst/>
            </a:prstGeom>
            <a:noFill/>
          </p:spPr>
        </p:pic>
        <p:pic>
          <p:nvPicPr>
            <p:cNvPr id="153617" name="Picture 1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86910" y="4138376"/>
              <a:ext cx="1428750" cy="238125"/>
            </a:xfrm>
            <a:prstGeom prst="rect">
              <a:avLst/>
            </a:prstGeom>
            <a:noFill/>
          </p:spPr>
        </p:pic>
        <p:pic>
          <p:nvPicPr>
            <p:cNvPr id="30" name="Picture 19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15216" y="3236614"/>
              <a:ext cx="1276350" cy="238125"/>
            </a:xfrm>
            <a:prstGeom prst="rect">
              <a:avLst/>
            </a:prstGeom>
            <a:noFill/>
          </p:spPr>
        </p:pic>
      </p:grpSp>
      <p:sp>
        <p:nvSpPr>
          <p:cNvPr id="153624" name="Rectangle 24"/>
          <p:cNvSpPr>
            <a:spLocks noChangeArrowheads="1"/>
          </p:cNvSpPr>
          <p:nvPr/>
        </p:nvSpPr>
        <p:spPr bwMode="auto">
          <a:xfrm>
            <a:off x="1540881" y="3055853"/>
            <a:ext cx="6831593" cy="523220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en-US" sz="1400" b="0" i="0" u="none" strike="noStrike" cap="none" normalizeH="0" baseline="-30000" dirty="0" err="1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оценка выходного качества объекта О</a:t>
            </a:r>
            <a:r>
              <a:rPr kumimoji="0" lang="en-US" sz="1400" b="0" i="0" u="none" strike="noStrike" cap="none" normalizeH="0" baseline="-30000" dirty="0" err="1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полученная от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-го эксперта (здесь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число оцениваемых объектов,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число участвующих в оценке экспертов).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 bwMode="auto">
          <a:xfrm>
            <a:off x="479834" y="6491335"/>
            <a:ext cx="1611516" cy="40011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 bwMode="auto">
          <a:xfrm>
            <a:off x="425512" y="6319319"/>
            <a:ext cx="1611517" cy="400110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5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2357653" cy="1674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600200" y="4533900"/>
          <a:ext cx="6353174" cy="164592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252825"/>
                <a:gridCol w="302412"/>
                <a:gridCol w="302412"/>
                <a:gridCol w="301140"/>
                <a:gridCol w="301140"/>
                <a:gridCol w="301140"/>
                <a:gridCol w="304952"/>
                <a:gridCol w="304952"/>
                <a:gridCol w="302412"/>
                <a:gridCol w="381190"/>
                <a:gridCol w="298599"/>
              </a:tblGrid>
              <a:tr h="140758">
                <a:tc rowSpan="2">
                  <a:txBody>
                    <a:bodyPr/>
                    <a:lstStyle/>
                    <a:p>
                      <a:pPr marL="457200"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низкая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средняя</a:t>
                      </a: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высокая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7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2815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Уровень ресурсной/технической базы для проведения исследований</a:t>
                      </a: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2815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ru-RU" sz="12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Материальное стимулирование научно-исследовательской деятельности</a:t>
                      </a:r>
                      <a:endParaRPr lang="ru-RU" sz="12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91465" algn="l"/>
                        </a:tabLst>
                        <a:defRPr/>
                      </a:pPr>
                      <a:r>
                        <a:rPr lang="ru-RU" sz="36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...</a:t>
                      </a:r>
                      <a:endParaRPr lang="ru-RU" sz="3600" kern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endParaRPr lang="ru-RU" sz="12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195585" name="Rectangle 1"/>
          <p:cNvSpPr>
            <a:spLocks noChangeArrowheads="1"/>
          </p:cNvSpPr>
          <p:nvPr/>
        </p:nvSpPr>
        <p:spPr bwMode="auto">
          <a:xfrm>
            <a:off x="1514474" y="3957965"/>
            <a:ext cx="7000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2100" algn="l"/>
              </a:tabLst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Оцените Вашу удовлетворенность условиями для проведения научно-исследовательской работы в вузе </a:t>
            </a:r>
            <a:r>
              <a:rPr kumimoji="0" lang="ru-RU" sz="14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 – неудовлетворен, 10 – полностью устраивает):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9175" y="3609975"/>
            <a:ext cx="16668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Например: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3"/>
          <p:cNvSpPr>
            <a:spLocks noChangeArrowheads="1"/>
          </p:cNvSpPr>
          <p:nvPr/>
        </p:nvSpPr>
        <p:spPr bwMode="auto">
          <a:xfrm>
            <a:off x="592138" y="1665288"/>
            <a:ext cx="7977187" cy="42608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marL="266700" indent="-266700" algn="l"/>
            <a:r>
              <a:rPr lang="ru-RU" sz="1600" dirty="0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" name="Нижний колонтитул 6"/>
          <p:cNvSpPr txBox="1">
            <a:spLocks noGrp="1"/>
          </p:cNvSpPr>
          <p:nvPr/>
        </p:nvSpPr>
        <p:spPr bwMode="auto">
          <a:xfrm>
            <a:off x="1819275" y="6497638"/>
            <a:ext cx="6376988" cy="2238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Tahoma" pitchFamily="34" charset="0"/>
              </a:rPr>
              <a:t>Мордовский государственный университет им. Н. П. Огарёва, 2011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Нижний колонтитул 6"/>
          <p:cNvSpPr txBox="1">
            <a:spLocks noGrp="1"/>
          </p:cNvSpPr>
          <p:nvPr/>
        </p:nvSpPr>
        <p:spPr bwMode="auto">
          <a:xfrm>
            <a:off x="1819275" y="6497638"/>
            <a:ext cx="6376988" cy="2238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Tahoma" pitchFamily="34" charset="0"/>
              </a:rPr>
              <a:t>Мордовский государственный университет им. Н. П. Огарёва, 2011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153909" y="6409853"/>
            <a:ext cx="8827129" cy="334979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57653" cy="1674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Прямоугольник 21"/>
          <p:cNvSpPr/>
          <p:nvPr/>
        </p:nvSpPr>
        <p:spPr>
          <a:xfrm>
            <a:off x="2942646" y="313729"/>
            <a:ext cx="5666936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независимых уравнений 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27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285750" y="3892034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2007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070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81226" y="3838576"/>
            <a:ext cx="4762499" cy="90251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0707" name="Rectangle 3"/>
          <p:cNvSpPr>
            <a:spLocks noChangeArrowheads="1"/>
          </p:cNvSpPr>
          <p:nvPr/>
        </p:nvSpPr>
        <p:spPr bwMode="auto">
          <a:xfrm>
            <a:off x="1047751" y="1841658"/>
            <a:ext cx="7258049" cy="1625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 независимых уравнений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представляет собой систему, в которой эндогенные переменные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(у</a:t>
            </a:r>
            <a:r>
              <a:rPr kumimoji="0" lang="ru-RU" sz="1400" b="0" i="1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у</a:t>
            </a:r>
            <a:r>
              <a:rPr kumimoji="0" lang="ru-RU" sz="1400" b="0" i="1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…, у</a:t>
            </a:r>
            <a:r>
              <a:rPr kumimoji="0" lang="en-US" sz="1400" b="0" i="1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рассматриваются как функции объясняющих переменных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(х</a:t>
            </a:r>
            <a:r>
              <a:rPr kumimoji="0" lang="ru-RU" sz="1400" b="0" i="1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х</a:t>
            </a:r>
            <a:r>
              <a:rPr kumimoji="0" lang="ru-RU" sz="1400" b="0" i="1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…,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en-US" sz="1400" b="0" i="1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Каждое уравнение такой системы является уравнением регрессии, оценка параметров которого может быть дана традиционным МНК. Это значит, что каждое уравнение системы независимых уравнений рассматривается самостоятельно и в системе из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уравнений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 применяется МНК.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3"/>
          <p:cNvSpPr>
            <a:spLocks noChangeArrowheads="1"/>
          </p:cNvSpPr>
          <p:nvPr/>
        </p:nvSpPr>
        <p:spPr bwMode="auto">
          <a:xfrm>
            <a:off x="592138" y="1665288"/>
            <a:ext cx="7977187" cy="42608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marL="266700" indent="-266700" algn="l"/>
            <a:r>
              <a:rPr lang="ru-RU" sz="1600" dirty="0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" name="Нижний колонтитул 6"/>
          <p:cNvSpPr txBox="1">
            <a:spLocks noGrp="1"/>
          </p:cNvSpPr>
          <p:nvPr/>
        </p:nvSpPr>
        <p:spPr bwMode="auto">
          <a:xfrm>
            <a:off x="1819275" y="6497638"/>
            <a:ext cx="6376988" cy="2238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Tahoma" pitchFamily="34" charset="0"/>
              </a:rPr>
              <a:t>Мордовский государственный университет им. Н. П. Огарёва, 2011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Нижний колонтитул 6"/>
          <p:cNvSpPr txBox="1">
            <a:spLocks noGrp="1"/>
          </p:cNvSpPr>
          <p:nvPr/>
        </p:nvSpPr>
        <p:spPr bwMode="auto">
          <a:xfrm>
            <a:off x="1819275" y="6497638"/>
            <a:ext cx="6376988" cy="2238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Tahoma" pitchFamily="34" charset="0"/>
              </a:rPr>
              <a:t>Мордовский государственный университет им. Н. П. Огарёва, 2011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153909" y="6409853"/>
            <a:ext cx="8827129" cy="334979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57653" cy="1674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97372" y="2351281"/>
          <a:ext cx="5798953" cy="196354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038729"/>
                <a:gridCol w="4760224"/>
              </a:tblGrid>
              <a:tr h="272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х1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Финансовое положение, баллы</a:t>
                      </a:r>
                      <a:endParaRPr lang="ru-RU" sz="11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63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х2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Фиктивная переменная - "работа по совместительству" (если ответ - «работаю», то х2=1, иначе 0)</a:t>
                      </a:r>
                      <a:endParaRPr lang="ru-RU" sz="11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63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х31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Фиктивная переменная - "слой общества" (если ответ - «высший класс», то х31=1, иначе 0)</a:t>
                      </a:r>
                      <a:endParaRPr lang="ru-RU" sz="11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63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х32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Фиктивная переменная - "слой общества" (если ответ - «средний класс», то х32=1, иначе 0)</a:t>
                      </a:r>
                      <a:endParaRPr lang="ru-RU" sz="11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9" name="Скругленный прямоугольник 8"/>
          <p:cNvSpPr/>
          <p:nvPr/>
        </p:nvSpPr>
        <p:spPr bwMode="auto">
          <a:xfrm>
            <a:off x="352425" y="2828923"/>
            <a:ext cx="1857376" cy="91940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ahoma" pitchFamily="34" charset="0"/>
              </a:rPr>
              <a:t>Y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ahoma" pitchFamily="34" charset="0"/>
              </a:rPr>
              <a:t>1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ahoma" pitchFamily="34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ea typeface="Calibri" pitchFamily="34" charset="0"/>
                <a:cs typeface="Tahoma" pitchFamily="34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ahoma" pitchFamily="34" charset="0"/>
              </a:rPr>
              <a:t>комфортность личной среды,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ahoma" pitchFamily="34" charset="0"/>
              </a:rPr>
              <a:t>в баллах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Стрелка вниз 9"/>
          <p:cNvSpPr/>
          <p:nvPr/>
        </p:nvSpPr>
        <p:spPr bwMode="auto">
          <a:xfrm rot="16200000">
            <a:off x="2272067" y="3119249"/>
            <a:ext cx="439200" cy="3708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15174" y="199429"/>
            <a:ext cx="4788491" cy="7571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Социальная комфортность: </a:t>
            </a:r>
          </a:p>
          <a:p>
            <a:pPr algn="ctr">
              <a:lnSpc>
                <a:spcPct val="90000"/>
              </a:lnSpc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SC1 –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личная составляющая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3"/>
          <p:cNvSpPr>
            <a:spLocks noChangeArrowheads="1"/>
          </p:cNvSpPr>
          <p:nvPr/>
        </p:nvSpPr>
        <p:spPr bwMode="auto">
          <a:xfrm>
            <a:off x="592138" y="1665288"/>
            <a:ext cx="7977187" cy="42608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marL="266700" indent="-266700" algn="l"/>
            <a:r>
              <a:rPr lang="ru-RU" sz="1600" dirty="0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" name="Нижний колонтитул 6"/>
          <p:cNvSpPr txBox="1">
            <a:spLocks noGrp="1"/>
          </p:cNvSpPr>
          <p:nvPr/>
        </p:nvSpPr>
        <p:spPr bwMode="auto">
          <a:xfrm>
            <a:off x="1819275" y="6497638"/>
            <a:ext cx="6376988" cy="2238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Tahoma" pitchFamily="34" charset="0"/>
              </a:rPr>
              <a:t>Мордовский государственный университет им. Н. П. Огарёва, 2011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Нижний колонтитул 6"/>
          <p:cNvSpPr txBox="1">
            <a:spLocks noGrp="1"/>
          </p:cNvSpPr>
          <p:nvPr/>
        </p:nvSpPr>
        <p:spPr bwMode="auto">
          <a:xfrm>
            <a:off x="1819275" y="6497638"/>
            <a:ext cx="6376988" cy="2238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Tahoma" pitchFamily="34" charset="0"/>
              </a:rPr>
              <a:t>Мордовский государственный университет им. Н. П. Огарёва, 2011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153909" y="6409853"/>
            <a:ext cx="8827129" cy="334979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57653" cy="1674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21172" y="1236856"/>
          <a:ext cx="5760853" cy="553166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031904"/>
                <a:gridCol w="4728949"/>
              </a:tblGrid>
              <a:tr h="179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График</a:t>
                      </a:r>
                      <a:r>
                        <a:rPr lang="en-US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работы</a:t>
                      </a:r>
                      <a:r>
                        <a:rPr lang="en-US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0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баллы</a:t>
                      </a:r>
                      <a:endParaRPr lang="ru-RU" sz="1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98" marR="35898" marT="0" marB="0"/>
                </a:tc>
              </a:tr>
              <a:tr h="179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Доступность новых информационных технологий, баллы</a:t>
                      </a:r>
                      <a:endParaRPr lang="ru-RU" sz="1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98" marR="35898" marT="0" marB="0"/>
                </a:tc>
              </a:tr>
              <a:tr h="179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5-балльная </a:t>
                      </a:r>
                      <a:r>
                        <a:rPr lang="en-US" sz="10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шкала</a:t>
                      </a:r>
                      <a:r>
                        <a:rPr lang="en-US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оценки</a:t>
                      </a:r>
                      <a:r>
                        <a:rPr lang="en-US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0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баллы</a:t>
                      </a:r>
                      <a:endParaRPr lang="ru-RU" sz="1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98" marR="35898" marT="0" marB="0"/>
                </a:tc>
              </a:tr>
              <a:tr h="179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Издание</a:t>
                      </a:r>
                      <a:r>
                        <a:rPr lang="en-US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учебной</a:t>
                      </a:r>
                      <a:r>
                        <a:rPr lang="en-US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литературы</a:t>
                      </a:r>
                      <a:r>
                        <a:rPr lang="en-US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0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баллы</a:t>
                      </a:r>
                      <a:endParaRPr lang="ru-RU" sz="1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98" marR="35898" marT="0" marB="0"/>
                </a:tc>
              </a:tr>
              <a:tr h="179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Библиотечное</a:t>
                      </a:r>
                      <a:r>
                        <a:rPr lang="en-US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обслуживание</a:t>
                      </a:r>
                      <a:r>
                        <a:rPr lang="en-US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0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баллы</a:t>
                      </a:r>
                      <a:endParaRPr lang="ru-RU" sz="1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98" marR="35898" marT="0" marB="0"/>
                </a:tc>
              </a:tr>
              <a:tr h="169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Обеспеченность научно-методической литературой по учебным курсам, баллы</a:t>
                      </a:r>
                      <a:endParaRPr lang="ru-RU" sz="1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98" marR="35898" marT="0" marB="0"/>
                </a:tc>
              </a:tr>
              <a:tr h="1599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Вовлечение ППС в проектирование и планирование образовательной деятельности, баллы</a:t>
                      </a:r>
                      <a:endParaRPr lang="ru-RU" sz="1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98" marR="35898" marT="0" marB="0"/>
                </a:tc>
              </a:tr>
              <a:tr h="179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Состояние</a:t>
                      </a:r>
                      <a:r>
                        <a:rPr lang="en-US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аудиторного</a:t>
                      </a:r>
                      <a:r>
                        <a:rPr lang="en-US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фонда</a:t>
                      </a:r>
                      <a:r>
                        <a:rPr lang="en-US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0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баллы</a:t>
                      </a:r>
                      <a:endParaRPr lang="ru-RU" sz="1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98" marR="35898" marT="0" marB="0"/>
                </a:tc>
              </a:tr>
              <a:tr h="2079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Отношение студентов к преподавателям по сравнению с тем временем, когда Вы были студентом, баллы</a:t>
                      </a:r>
                      <a:endParaRPr lang="ru-RU" sz="1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98" marR="35898" marT="0" marB="0"/>
                </a:tc>
              </a:tr>
              <a:tr h="179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Интерес студентов к Вашей дисциплине, баллы</a:t>
                      </a:r>
                      <a:endParaRPr lang="ru-RU" sz="1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98" marR="35898" marT="0" marB="0"/>
                </a:tc>
              </a:tr>
              <a:tr h="179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Переход на двухуровневую систему образования, баллы</a:t>
                      </a:r>
                      <a:endParaRPr lang="ru-RU" sz="1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98" marR="35898" marT="0" marB="0"/>
                </a:tc>
              </a:tr>
              <a:tr h="179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Моральный климат в коллективе, баллы</a:t>
                      </a:r>
                      <a:endParaRPr lang="ru-RU" sz="1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98" marR="35898" marT="0" marB="0"/>
                </a:tc>
              </a:tr>
              <a:tr h="179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Компетентность коллег в целом, баллы</a:t>
                      </a:r>
                      <a:endParaRPr lang="ru-RU" sz="1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98" marR="35898" marT="0" marB="0"/>
                </a:tc>
              </a:tr>
              <a:tr h="1750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Оценку результатов Вашей профессиональной деятельности в университете, баллы</a:t>
                      </a:r>
                      <a:endParaRPr lang="ru-RU" sz="1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98" marR="35898" marT="0" marB="0"/>
                </a:tc>
              </a:tr>
              <a:tr h="209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Уровень ресурсной/технической базы для проведения исследований, баллы</a:t>
                      </a:r>
                      <a:endParaRPr lang="ru-RU" sz="1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98" marR="35898" marT="0" marB="0"/>
                </a:tc>
              </a:tr>
              <a:tr h="184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учебно-вспомогательного персонала, оказывающего помощь в проведении исследований, баллы</a:t>
                      </a:r>
                      <a:endParaRPr lang="ru-RU" sz="1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98" marR="35898" marT="0" marB="0"/>
                </a:tc>
              </a:tr>
              <a:tr h="179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Подготовка и защита </a:t>
                      </a:r>
                      <a:r>
                        <a:rPr lang="ru-RU" sz="10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диссертации в</a:t>
                      </a:r>
                      <a:r>
                        <a:rPr lang="ru-RU" sz="10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университете</a:t>
                      </a:r>
                      <a:r>
                        <a:rPr lang="ru-RU" sz="10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баллы</a:t>
                      </a:r>
                      <a:endParaRPr lang="ru-RU" sz="1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98" marR="35898" marT="0" marB="0"/>
                </a:tc>
              </a:tr>
              <a:tr h="179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Публикации результатов научных исследований в журналах, баллы</a:t>
                      </a:r>
                      <a:endParaRPr lang="ru-RU" sz="1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98" marR="35898" marT="0" marB="0"/>
                </a:tc>
              </a:tr>
              <a:tr h="179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Издание</a:t>
                      </a:r>
                      <a:r>
                        <a:rPr lang="en-US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монографий</a:t>
                      </a:r>
                      <a:r>
                        <a:rPr lang="en-US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0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баллы</a:t>
                      </a:r>
                      <a:endParaRPr lang="ru-RU" sz="1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98" marR="35898" marT="0" marB="0"/>
                </a:tc>
              </a:tr>
              <a:tr h="157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Качество результатов исследований, выполненных Вашим факультетом за последние три года, баллы</a:t>
                      </a:r>
                      <a:endParaRPr lang="ru-RU" sz="10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98" marR="35898" marT="0" marB="0"/>
                </a:tc>
              </a:tr>
              <a:tr h="179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Очное научное общение с российскими/иностранными коллегами, баллы</a:t>
                      </a:r>
                      <a:endParaRPr lang="ru-RU" sz="10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98" marR="35898" marT="0" marB="0"/>
                </a:tc>
              </a:tr>
              <a:tr h="179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Соответствие тематики НИР научным интересам, баллы</a:t>
                      </a:r>
                      <a:endParaRPr lang="ru-RU" sz="10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98" marR="35898" marT="0" marB="0"/>
                </a:tc>
              </a:tr>
              <a:tr h="166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Соответствие преподаваемых Вами дисциплин научным интересам, баллы</a:t>
                      </a:r>
                      <a:endParaRPr lang="ru-RU" sz="10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98" marR="35898" marT="0" marB="0"/>
                </a:tc>
              </a:tr>
              <a:tr h="158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Материальное стимулирование научно-исследовательской деятельности, баллы</a:t>
                      </a:r>
                      <a:endParaRPr lang="ru-RU" sz="10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98" marR="35898" marT="0" marB="0"/>
                </a:tc>
              </a:tr>
              <a:tr h="179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Общественная полезность, признание работы, баллы</a:t>
                      </a:r>
                      <a:endParaRPr lang="ru-RU" sz="100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98" marR="35898" marT="0" marB="0"/>
                </a:tc>
              </a:tr>
              <a:tr h="139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Правовое обеспечение защиты интеллектуальной собственности (проблема плагиата), баллы</a:t>
                      </a:r>
                      <a:endParaRPr lang="ru-RU" sz="10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98" marR="35898" marT="0" marB="0"/>
                </a:tc>
              </a:tr>
            </a:tbl>
          </a:graphicData>
        </a:graphic>
      </p:graphicFrame>
      <p:sp>
        <p:nvSpPr>
          <p:cNvPr id="9" name="Скругленный прямоугольник 8"/>
          <p:cNvSpPr/>
          <p:nvPr/>
        </p:nvSpPr>
        <p:spPr bwMode="auto">
          <a:xfrm>
            <a:off x="219075" y="3324223"/>
            <a:ext cx="1857376" cy="115776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ahoma" pitchFamily="34" charset="0"/>
              </a:rPr>
              <a:t>Y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ahoma" pitchFamily="34" charset="0"/>
              </a:rPr>
              <a:t>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ahoma" pitchFamily="34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ea typeface="Calibri" pitchFamily="34" charset="0"/>
                <a:cs typeface="Tahoma" pitchFamily="34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ahoma" pitchFamily="34" charset="0"/>
              </a:rPr>
              <a:t>комфортность профессиональной среды, в баллах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Стрелка вниз 9"/>
          <p:cNvSpPr/>
          <p:nvPr/>
        </p:nvSpPr>
        <p:spPr bwMode="auto">
          <a:xfrm rot="16200000">
            <a:off x="2186342" y="3681224"/>
            <a:ext cx="439200" cy="3708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81136" y="199429"/>
            <a:ext cx="5256567" cy="7571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Социальная комфортность: </a:t>
            </a:r>
          </a:p>
          <a:p>
            <a:pPr algn="ctr">
              <a:lnSpc>
                <a:spcPct val="90000"/>
              </a:lnSpc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– профессиональная среда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3"/>
          <p:cNvSpPr>
            <a:spLocks noChangeArrowheads="1"/>
          </p:cNvSpPr>
          <p:nvPr/>
        </p:nvSpPr>
        <p:spPr bwMode="auto">
          <a:xfrm>
            <a:off x="592138" y="1665288"/>
            <a:ext cx="7977187" cy="42608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marL="266700" indent="-266700" algn="l"/>
            <a:r>
              <a:rPr lang="ru-RU" sz="1600" dirty="0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" name="Нижний колонтитул 6"/>
          <p:cNvSpPr txBox="1">
            <a:spLocks noGrp="1"/>
          </p:cNvSpPr>
          <p:nvPr/>
        </p:nvSpPr>
        <p:spPr bwMode="auto">
          <a:xfrm>
            <a:off x="1819275" y="6497638"/>
            <a:ext cx="6376988" cy="2238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Tahoma" pitchFamily="34" charset="0"/>
              </a:rPr>
              <a:t>Мордовский государственный университет им. Н. П. Огарёва, 2011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Нижний колонтитул 6"/>
          <p:cNvSpPr txBox="1">
            <a:spLocks noGrp="1"/>
          </p:cNvSpPr>
          <p:nvPr/>
        </p:nvSpPr>
        <p:spPr bwMode="auto">
          <a:xfrm>
            <a:off x="1819275" y="6497638"/>
            <a:ext cx="6376988" cy="2238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Tahoma" pitchFamily="34" charset="0"/>
              </a:rPr>
              <a:t>Мордовский государственный университет им. Н. П. Огарёва, 2011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153909" y="6409853"/>
            <a:ext cx="8827129" cy="334979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57653" cy="1674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21172" y="1236856"/>
          <a:ext cx="5760853" cy="546811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031904"/>
                <a:gridCol w="4728949"/>
              </a:tblGrid>
              <a:tr h="179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trike="sng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strike="sngStrike" baseline="-25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strike="sngStrik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strike="sngStrike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Маршруты</a:t>
                      </a:r>
                      <a:r>
                        <a:rPr lang="en-US" sz="1200" strike="sng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strike="sngStrike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общественного</a:t>
                      </a:r>
                      <a:r>
                        <a:rPr lang="en-US" sz="1200" strike="sng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strike="sngStrike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транспорта</a:t>
                      </a:r>
                      <a:r>
                        <a:rPr lang="en-US" sz="1200" strike="sng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, </a:t>
                      </a:r>
                      <a:r>
                        <a:rPr lang="en-US" sz="1200" strike="sngStrike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баллы</a:t>
                      </a:r>
                      <a:endParaRPr lang="ru-RU" sz="1100" strike="sngStrike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79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Техническое состояние общественного транспорта , баллы</a:t>
                      </a:r>
                      <a:endParaRPr lang="ru-RU" sz="110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79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Удобство расположения транспортных остановок, баллы</a:t>
                      </a:r>
                      <a:endParaRPr lang="ru-RU" sz="110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79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Регулярность рейсов общественного транспорта, баллы </a:t>
                      </a:r>
                      <a:endParaRPr lang="ru-RU" sz="110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79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«льготного» транспорта, баллы</a:t>
                      </a:r>
                      <a:endParaRPr lang="ru-RU" sz="110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69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Ассортимент предлагаемых услуг учреждениями культуры и отдыха , баллы</a:t>
                      </a:r>
                      <a:endParaRPr lang="ru-RU" sz="110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599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Оснащение учреждений культуры, баллы</a:t>
                      </a:r>
                      <a:endParaRPr lang="ru-RU" sz="110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79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Техническое оснащение спортивных учреждений , баллы</a:t>
                      </a:r>
                      <a:endParaRPr lang="ru-RU" sz="110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79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культурно-массовых мероприятий, баллы</a:t>
                      </a:r>
                      <a:endParaRPr lang="ru-RU" sz="110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79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Работа СМИ, баллы</a:t>
                      </a:r>
                      <a:endParaRPr lang="ru-RU" sz="110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79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trike="sng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strike="sngStrike" baseline="-25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00" strike="sngStrik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strike="sngStrike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Безопасность</a:t>
                      </a:r>
                      <a:r>
                        <a:rPr lang="en-US" sz="1200" strike="sng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strike="sngStrike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en-US" sz="1200" strike="sng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strike="sngStrike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улицах</a:t>
                      </a:r>
                      <a:r>
                        <a:rPr lang="en-US" sz="1200" strike="sng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200" strike="sngStrike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баллы</a:t>
                      </a:r>
                      <a:endParaRPr lang="ru-RU" sz="1100" strike="sngStrike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79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Безопасность общественных объектов (клубов, театров, вокзалов, дорог, дачных участков и др.), баллы</a:t>
                      </a:r>
                      <a:endParaRPr lang="ru-RU" sz="11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79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Доступность медицинских услуг , баллы</a:t>
                      </a:r>
                      <a:endParaRPr lang="ru-RU" sz="110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750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Уровень оснащения медицинских учреждений, баллы</a:t>
                      </a:r>
                      <a:endParaRPr lang="ru-RU" sz="11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9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Профессионализм врачей-специалистов, баллы</a:t>
                      </a:r>
                      <a:endParaRPr lang="ru-RU" sz="110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84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обслуживания в гос.медицинских учреждениях, баллы</a:t>
                      </a:r>
                      <a:endParaRPr lang="ru-RU" sz="110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79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дошкольного образования, баллы</a:t>
                      </a:r>
                      <a:endParaRPr lang="ru-RU" sz="110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79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общего среднего образования, баллы </a:t>
                      </a:r>
                      <a:endParaRPr lang="ru-RU" sz="110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79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высшего образования, баллы</a:t>
                      </a:r>
                      <a:endParaRPr lang="ru-RU" sz="110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57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Ассортимент предлагаемых товаров и услуг, баллы</a:t>
                      </a:r>
                      <a:endParaRPr lang="ru-RU" sz="110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79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предоставляемых товаров и услуг, баллы</a:t>
                      </a:r>
                      <a:endParaRPr lang="ru-RU" sz="110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79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Доступность предлагаемых товаров и услуг, баллы</a:t>
                      </a:r>
                      <a:endParaRPr lang="ru-RU" sz="110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66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Санитарное состояние магазинов и др., баллы</a:t>
                      </a:r>
                      <a:endParaRPr lang="ru-RU" sz="110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58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b="1" baseline="-25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Доступность</a:t>
                      </a:r>
                      <a:r>
                        <a:rPr lang="en-US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банковских</a:t>
                      </a:r>
                      <a:r>
                        <a:rPr lang="en-US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услуг</a:t>
                      </a:r>
                      <a:r>
                        <a:rPr lang="en-US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баллы</a:t>
                      </a:r>
                      <a:endParaRPr lang="ru-RU" sz="11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9" name="Скругленный прямоугольник 8"/>
          <p:cNvSpPr/>
          <p:nvPr/>
        </p:nvSpPr>
        <p:spPr bwMode="auto">
          <a:xfrm>
            <a:off x="190500" y="3409948"/>
            <a:ext cx="1857376" cy="91940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ahoma" pitchFamily="34" charset="0"/>
              </a:rPr>
              <a:t>Y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ahoma" pitchFamily="34" charset="0"/>
              </a:rPr>
              <a:t>3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ahoma" pitchFamily="34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ea typeface="Calibri" pitchFamily="34" charset="0"/>
                <a:cs typeface="Tahoma" pitchFamily="34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ahoma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ahoma" pitchFamily="34" charset="0"/>
              </a:rPr>
              <a:t>комфортность городской среды , в баллах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Стрелка вниз 9"/>
          <p:cNvSpPr/>
          <p:nvPr/>
        </p:nvSpPr>
        <p:spPr bwMode="auto">
          <a:xfrm rot="16200000">
            <a:off x="2186342" y="3681224"/>
            <a:ext cx="439200" cy="3708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46432" y="199429"/>
            <a:ext cx="4725974" cy="7571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Социальная комфортность: </a:t>
            </a:r>
          </a:p>
          <a:p>
            <a:pPr algn="ctr">
              <a:lnSpc>
                <a:spcPct val="90000"/>
              </a:lnSpc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SC3 –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городская среда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3"/>
          <p:cNvSpPr>
            <a:spLocks noChangeArrowheads="1"/>
          </p:cNvSpPr>
          <p:nvPr/>
        </p:nvSpPr>
        <p:spPr bwMode="auto">
          <a:xfrm>
            <a:off x="592138" y="1665288"/>
            <a:ext cx="7977187" cy="42608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marL="266700" indent="-266700" algn="l"/>
            <a:r>
              <a:rPr lang="ru-RU" sz="1600" dirty="0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" name="Нижний колонтитул 6"/>
          <p:cNvSpPr txBox="1">
            <a:spLocks noGrp="1"/>
          </p:cNvSpPr>
          <p:nvPr/>
        </p:nvSpPr>
        <p:spPr bwMode="auto">
          <a:xfrm>
            <a:off x="1819275" y="6497638"/>
            <a:ext cx="6376988" cy="2238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Tahoma" pitchFamily="34" charset="0"/>
              </a:rPr>
              <a:t>Мордовский государственный университет им. Н. П. Огарёва, 2011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Нижний колонтитул 6"/>
          <p:cNvSpPr txBox="1">
            <a:spLocks noGrp="1"/>
          </p:cNvSpPr>
          <p:nvPr/>
        </p:nvSpPr>
        <p:spPr bwMode="auto">
          <a:xfrm>
            <a:off x="1819275" y="6497638"/>
            <a:ext cx="6376988" cy="2238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cs typeface="Tahoma" pitchFamily="34" charset="0"/>
              </a:rPr>
              <a:t>Мордовский государственный университет им. Н. П. Огарёва, 2011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153909" y="6409853"/>
            <a:ext cx="8827129" cy="334979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57653" cy="1674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7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77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77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 bwMode="auto">
          <a:xfrm>
            <a:off x="1114425" y="2371724"/>
            <a:ext cx="3562350" cy="61293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1577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 bwMode="auto">
          <a:xfrm>
            <a:off x="1038225" y="3267075"/>
            <a:ext cx="6353175" cy="78319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 bwMode="auto">
          <a:xfrm>
            <a:off x="1095375" y="4333875"/>
            <a:ext cx="4914900" cy="78319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1577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77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Левая фигурная скобка 25"/>
          <p:cNvSpPr/>
          <p:nvPr/>
        </p:nvSpPr>
        <p:spPr bwMode="auto">
          <a:xfrm>
            <a:off x="695325" y="2457450"/>
            <a:ext cx="304800" cy="2686050"/>
          </a:xfrm>
          <a:prstGeom prst="leftBrace">
            <a:avLst/>
          </a:prstGeom>
          <a:noFill/>
          <a:ln w="1905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590674" y="2609821"/>
            <a:ext cx="262890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</a:rPr>
              <a:t>(4,46)     (2,41)        (2,65)          (3,18)</a:t>
            </a:r>
            <a:endParaRPr lang="ru-RU" sz="1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390650" y="3740319"/>
            <a:ext cx="588645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000" dirty="0" smtClean="0"/>
              <a:t> </a:t>
            </a:r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</a:rPr>
              <a:t>(2,85)        (2,44)         (2,86)         (2,21)         (-1,91)            (2,12)          (2,26)          (1,87)</a:t>
            </a:r>
            <a:endParaRPr lang="ru-RU" sz="1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304925" y="4789557"/>
            <a:ext cx="464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</a:rPr>
              <a:t>         (4,24)        (3,18)         (3,02)        (2,17)           (1,71)             (1,70)</a:t>
            </a:r>
            <a:endParaRPr lang="ru-RU" sz="1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 bwMode="auto">
          <a:xfrm>
            <a:off x="4914900" y="2447920"/>
            <a:ext cx="2600325" cy="27699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F</a:t>
            </a:r>
            <a:r>
              <a:rPr lang="ru-RU" sz="1200" baseline="-25000" dirty="0">
                <a:solidFill>
                  <a:schemeClr val="accent2">
                    <a:lumMod val="50000"/>
                  </a:schemeClr>
                </a:solidFill>
              </a:rPr>
              <a:t>набл. </a:t>
            </a:r>
            <a:r>
              <a:rPr lang="ru-RU" sz="1200" dirty="0">
                <a:solidFill>
                  <a:schemeClr val="accent2">
                    <a:lumMod val="50000"/>
                  </a:schemeClr>
                </a:solidFill>
              </a:rPr>
              <a:t>=7,20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&gt; 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F</a:t>
            </a:r>
            <a:r>
              <a:rPr lang="ru-RU" sz="1200" baseline="-25000" dirty="0">
                <a:solidFill>
                  <a:schemeClr val="accent2">
                    <a:lumMod val="50000"/>
                  </a:schemeClr>
                </a:solidFill>
              </a:rPr>
              <a:t>табл. (0,1;3;104)</a:t>
            </a:r>
            <a:r>
              <a:rPr lang="ru-RU" sz="1200" dirty="0">
                <a:solidFill>
                  <a:schemeClr val="accent2">
                    <a:lumMod val="50000"/>
                  </a:schemeClr>
                </a:solidFill>
              </a:rPr>
              <a:t>  =2,14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 bwMode="auto">
          <a:xfrm>
            <a:off x="6172200" y="4486270"/>
            <a:ext cx="2324100" cy="46166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F</a:t>
            </a:r>
            <a:r>
              <a:rPr lang="ru-RU" sz="1200" baseline="-25000" dirty="0">
                <a:solidFill>
                  <a:schemeClr val="accent2">
                    <a:lumMod val="50000"/>
                  </a:schemeClr>
                </a:solidFill>
              </a:rPr>
              <a:t>набл. 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=5,39&gt; 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F</a:t>
            </a:r>
            <a:r>
              <a:rPr lang="ru-RU" sz="1200" baseline="-25000" dirty="0">
                <a:solidFill>
                  <a:schemeClr val="accent2">
                    <a:lumMod val="50000"/>
                  </a:schemeClr>
                </a:solidFill>
              </a:rPr>
              <a:t>табл. (</a:t>
            </a:r>
            <a:r>
              <a:rPr lang="ru-RU" sz="1200" baseline="-25000" dirty="0" smtClean="0">
                <a:solidFill>
                  <a:schemeClr val="accent2">
                    <a:lumMod val="50000"/>
                  </a:schemeClr>
                </a:solidFill>
              </a:rPr>
              <a:t>0,1;5;102)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sz="1200" dirty="0">
                <a:solidFill>
                  <a:schemeClr val="accent2">
                    <a:lumMod val="50000"/>
                  </a:schemeClr>
                </a:solidFill>
              </a:rPr>
              <a:t>=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1,90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 bwMode="auto">
          <a:xfrm>
            <a:off x="7515225" y="3390895"/>
            <a:ext cx="1495425" cy="46166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F</a:t>
            </a:r>
            <a:r>
              <a:rPr lang="ru-RU" sz="1200" baseline="-25000" dirty="0">
                <a:solidFill>
                  <a:schemeClr val="accent2">
                    <a:lumMod val="50000"/>
                  </a:schemeClr>
                </a:solidFill>
              </a:rPr>
              <a:t>набл. 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=7,16&gt; 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F</a:t>
            </a:r>
            <a:r>
              <a:rPr lang="ru-RU" sz="1200" baseline="-25000" dirty="0">
                <a:solidFill>
                  <a:schemeClr val="accent2">
                    <a:lumMod val="50000"/>
                  </a:schemeClr>
                </a:solidFill>
              </a:rPr>
              <a:t>табл. (</a:t>
            </a:r>
            <a:r>
              <a:rPr lang="ru-RU" sz="1200" baseline="-25000" dirty="0" smtClean="0">
                <a:solidFill>
                  <a:schemeClr val="accent2">
                    <a:lumMod val="50000"/>
                  </a:schemeClr>
                </a:solidFill>
              </a:rPr>
              <a:t>0,1;7;100)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sz="1200" dirty="0">
                <a:solidFill>
                  <a:schemeClr val="accent2">
                    <a:lumMod val="50000"/>
                  </a:schemeClr>
                </a:solidFill>
              </a:rPr>
              <a:t>=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1,78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562224" y="324535"/>
            <a:ext cx="6467475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регрессионного анализа: система уравнений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25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25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25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25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2519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14449" y="2428874"/>
            <a:ext cx="2771775" cy="219349"/>
          </a:xfrm>
          <a:prstGeom prst="rect">
            <a:avLst/>
          </a:prstGeom>
          <a:noFill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2513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3428999"/>
            <a:ext cx="6072188" cy="238125"/>
          </a:xfrm>
          <a:prstGeom prst="rect">
            <a:avLst/>
          </a:prstGeom>
          <a:noFill/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38249" y="4448174"/>
            <a:ext cx="4676775" cy="25094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бщие слайды презентации">
  <a:themeElements>
    <a:clrScheme name="1_Общие слайды презентации 1">
      <a:dk1>
        <a:srgbClr val="8C8C8C"/>
      </a:dk1>
      <a:lt1>
        <a:srgbClr val="FFFFFF"/>
      </a:lt1>
      <a:dk2>
        <a:srgbClr val="FFFFFF"/>
      </a:dk2>
      <a:lt2>
        <a:srgbClr val="8C8C8C"/>
      </a:lt2>
      <a:accent1>
        <a:srgbClr val="04739F"/>
      </a:accent1>
      <a:accent2>
        <a:srgbClr val="BE0000"/>
      </a:accent2>
      <a:accent3>
        <a:srgbClr val="FFFFFF"/>
      </a:accent3>
      <a:accent4>
        <a:srgbClr val="777777"/>
      </a:accent4>
      <a:accent5>
        <a:srgbClr val="AABCCD"/>
      </a:accent5>
      <a:accent6>
        <a:srgbClr val="AC0000"/>
      </a:accent6>
      <a:hlink>
        <a:srgbClr val="04739F"/>
      </a:hlink>
      <a:folHlink>
        <a:srgbClr val="069FE4"/>
      </a:folHlink>
    </a:clrScheme>
    <a:fontScheme name="1_Общие слайды презентации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ahoma" pitchFamily="34" charset="0"/>
          </a:defRPr>
        </a:defPPr>
      </a:lstStyle>
    </a:lnDef>
  </a:objectDefaults>
  <a:extraClrSchemeLst>
    <a:extraClrScheme>
      <a:clrScheme name="1_Общие слайды презентации 1">
        <a:dk1>
          <a:srgbClr val="8C8C8C"/>
        </a:dk1>
        <a:lt1>
          <a:srgbClr val="FFFFFF"/>
        </a:lt1>
        <a:dk2>
          <a:srgbClr val="FFFFFF"/>
        </a:dk2>
        <a:lt2>
          <a:srgbClr val="8C8C8C"/>
        </a:lt2>
        <a:accent1>
          <a:srgbClr val="04739F"/>
        </a:accent1>
        <a:accent2>
          <a:srgbClr val="BE0000"/>
        </a:accent2>
        <a:accent3>
          <a:srgbClr val="FFFFFF"/>
        </a:accent3>
        <a:accent4>
          <a:srgbClr val="777777"/>
        </a:accent4>
        <a:accent5>
          <a:srgbClr val="AABCCD"/>
        </a:accent5>
        <a:accent6>
          <a:srgbClr val="AC0000"/>
        </a:accent6>
        <a:hlink>
          <a:srgbClr val="04739F"/>
        </a:hlink>
        <a:folHlink>
          <a:srgbClr val="069F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раздел 01">
  <a:themeElements>
    <a:clrScheme name="раздел 01 1">
      <a:dk1>
        <a:srgbClr val="8C8C8C"/>
      </a:dk1>
      <a:lt1>
        <a:srgbClr val="FFFFFF"/>
      </a:lt1>
      <a:dk2>
        <a:srgbClr val="FFFFFF"/>
      </a:dk2>
      <a:lt2>
        <a:srgbClr val="8C8C8C"/>
      </a:lt2>
      <a:accent1>
        <a:srgbClr val="04739F"/>
      </a:accent1>
      <a:accent2>
        <a:srgbClr val="BE0000"/>
      </a:accent2>
      <a:accent3>
        <a:srgbClr val="FFFFFF"/>
      </a:accent3>
      <a:accent4>
        <a:srgbClr val="777777"/>
      </a:accent4>
      <a:accent5>
        <a:srgbClr val="AABCCD"/>
      </a:accent5>
      <a:accent6>
        <a:srgbClr val="AC0000"/>
      </a:accent6>
      <a:hlink>
        <a:srgbClr val="04739F"/>
      </a:hlink>
      <a:folHlink>
        <a:srgbClr val="069FE4"/>
      </a:folHlink>
    </a:clrScheme>
    <a:fontScheme name="раздел 01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ahoma" pitchFamily="34" charset="0"/>
          </a:defRPr>
        </a:defPPr>
      </a:lstStyle>
    </a:lnDef>
  </a:objectDefaults>
  <a:extraClrSchemeLst>
    <a:extraClrScheme>
      <a:clrScheme name="раздел 01 1">
        <a:dk1>
          <a:srgbClr val="8C8C8C"/>
        </a:dk1>
        <a:lt1>
          <a:srgbClr val="FFFFFF"/>
        </a:lt1>
        <a:dk2>
          <a:srgbClr val="FFFFFF"/>
        </a:dk2>
        <a:lt2>
          <a:srgbClr val="8C8C8C"/>
        </a:lt2>
        <a:accent1>
          <a:srgbClr val="04739F"/>
        </a:accent1>
        <a:accent2>
          <a:srgbClr val="BE0000"/>
        </a:accent2>
        <a:accent3>
          <a:srgbClr val="FFFFFF"/>
        </a:accent3>
        <a:accent4>
          <a:srgbClr val="777777"/>
        </a:accent4>
        <a:accent5>
          <a:srgbClr val="AABCCD"/>
        </a:accent5>
        <a:accent6>
          <a:srgbClr val="AC0000"/>
        </a:accent6>
        <a:hlink>
          <a:srgbClr val="04739F"/>
        </a:hlink>
        <a:folHlink>
          <a:srgbClr val="069F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раздел 02">
  <a:themeElements>
    <a:clrScheme name="раздел 02 1">
      <a:dk1>
        <a:srgbClr val="8C8C8C"/>
      </a:dk1>
      <a:lt1>
        <a:srgbClr val="FFFFFF"/>
      </a:lt1>
      <a:dk2>
        <a:srgbClr val="FFFFFF"/>
      </a:dk2>
      <a:lt2>
        <a:srgbClr val="8C8C8C"/>
      </a:lt2>
      <a:accent1>
        <a:srgbClr val="04739F"/>
      </a:accent1>
      <a:accent2>
        <a:srgbClr val="BE0000"/>
      </a:accent2>
      <a:accent3>
        <a:srgbClr val="FFFFFF"/>
      </a:accent3>
      <a:accent4>
        <a:srgbClr val="777777"/>
      </a:accent4>
      <a:accent5>
        <a:srgbClr val="AABCCD"/>
      </a:accent5>
      <a:accent6>
        <a:srgbClr val="AC0000"/>
      </a:accent6>
      <a:hlink>
        <a:srgbClr val="04739F"/>
      </a:hlink>
      <a:folHlink>
        <a:srgbClr val="069FE4"/>
      </a:folHlink>
    </a:clrScheme>
    <a:fontScheme name="раздел 02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ahoma" pitchFamily="34" charset="0"/>
          </a:defRPr>
        </a:defPPr>
      </a:lstStyle>
    </a:lnDef>
  </a:objectDefaults>
  <a:extraClrSchemeLst>
    <a:extraClrScheme>
      <a:clrScheme name="раздел 02 1">
        <a:dk1>
          <a:srgbClr val="8C8C8C"/>
        </a:dk1>
        <a:lt1>
          <a:srgbClr val="FFFFFF"/>
        </a:lt1>
        <a:dk2>
          <a:srgbClr val="FFFFFF"/>
        </a:dk2>
        <a:lt2>
          <a:srgbClr val="8C8C8C"/>
        </a:lt2>
        <a:accent1>
          <a:srgbClr val="04739F"/>
        </a:accent1>
        <a:accent2>
          <a:srgbClr val="BE0000"/>
        </a:accent2>
        <a:accent3>
          <a:srgbClr val="FFFFFF"/>
        </a:accent3>
        <a:accent4>
          <a:srgbClr val="777777"/>
        </a:accent4>
        <a:accent5>
          <a:srgbClr val="AABCCD"/>
        </a:accent5>
        <a:accent6>
          <a:srgbClr val="AC0000"/>
        </a:accent6>
        <a:hlink>
          <a:srgbClr val="04739F"/>
        </a:hlink>
        <a:folHlink>
          <a:srgbClr val="069F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раздел 03">
  <a:themeElements>
    <a:clrScheme name="раздел 03 1">
      <a:dk1>
        <a:srgbClr val="8C8C8C"/>
      </a:dk1>
      <a:lt1>
        <a:srgbClr val="FFFFFF"/>
      </a:lt1>
      <a:dk2>
        <a:srgbClr val="FFFFFF"/>
      </a:dk2>
      <a:lt2>
        <a:srgbClr val="8C8C8C"/>
      </a:lt2>
      <a:accent1>
        <a:srgbClr val="04739F"/>
      </a:accent1>
      <a:accent2>
        <a:srgbClr val="BE0000"/>
      </a:accent2>
      <a:accent3>
        <a:srgbClr val="FFFFFF"/>
      </a:accent3>
      <a:accent4>
        <a:srgbClr val="777777"/>
      </a:accent4>
      <a:accent5>
        <a:srgbClr val="AABCCD"/>
      </a:accent5>
      <a:accent6>
        <a:srgbClr val="AC0000"/>
      </a:accent6>
      <a:hlink>
        <a:srgbClr val="04739F"/>
      </a:hlink>
      <a:folHlink>
        <a:srgbClr val="069FE4"/>
      </a:folHlink>
    </a:clrScheme>
    <a:fontScheme name="раздел 03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ahoma" pitchFamily="34" charset="0"/>
          </a:defRPr>
        </a:defPPr>
      </a:lstStyle>
    </a:lnDef>
  </a:objectDefaults>
  <a:extraClrSchemeLst>
    <a:extraClrScheme>
      <a:clrScheme name="раздел 03 1">
        <a:dk1>
          <a:srgbClr val="8C8C8C"/>
        </a:dk1>
        <a:lt1>
          <a:srgbClr val="FFFFFF"/>
        </a:lt1>
        <a:dk2>
          <a:srgbClr val="FFFFFF"/>
        </a:dk2>
        <a:lt2>
          <a:srgbClr val="8C8C8C"/>
        </a:lt2>
        <a:accent1>
          <a:srgbClr val="04739F"/>
        </a:accent1>
        <a:accent2>
          <a:srgbClr val="BE0000"/>
        </a:accent2>
        <a:accent3>
          <a:srgbClr val="FFFFFF"/>
        </a:accent3>
        <a:accent4>
          <a:srgbClr val="777777"/>
        </a:accent4>
        <a:accent5>
          <a:srgbClr val="AABCCD"/>
        </a:accent5>
        <a:accent6>
          <a:srgbClr val="AC0000"/>
        </a:accent6>
        <a:hlink>
          <a:srgbClr val="04739F"/>
        </a:hlink>
        <a:folHlink>
          <a:srgbClr val="069F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Общие слайды презентации">
  <a:themeElements>
    <a:clrScheme name="Общие слайды презентации 1">
      <a:dk1>
        <a:srgbClr val="8C8C8C"/>
      </a:dk1>
      <a:lt1>
        <a:srgbClr val="FFFFFF"/>
      </a:lt1>
      <a:dk2>
        <a:srgbClr val="FFFFFF"/>
      </a:dk2>
      <a:lt2>
        <a:srgbClr val="8C8C8C"/>
      </a:lt2>
      <a:accent1>
        <a:srgbClr val="04739F"/>
      </a:accent1>
      <a:accent2>
        <a:srgbClr val="BE0000"/>
      </a:accent2>
      <a:accent3>
        <a:srgbClr val="FFFFFF"/>
      </a:accent3>
      <a:accent4>
        <a:srgbClr val="777777"/>
      </a:accent4>
      <a:accent5>
        <a:srgbClr val="AABCCD"/>
      </a:accent5>
      <a:accent6>
        <a:srgbClr val="AC0000"/>
      </a:accent6>
      <a:hlink>
        <a:srgbClr val="04739F"/>
      </a:hlink>
      <a:folHlink>
        <a:srgbClr val="069FE4"/>
      </a:folHlink>
    </a:clrScheme>
    <a:fontScheme name="Общие слайды презентации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ahoma" pitchFamily="34" charset="0"/>
          </a:defRPr>
        </a:defPPr>
      </a:lstStyle>
    </a:lnDef>
  </a:objectDefaults>
  <a:extraClrSchemeLst>
    <a:extraClrScheme>
      <a:clrScheme name="Общие слайды презентации 1">
        <a:dk1>
          <a:srgbClr val="8C8C8C"/>
        </a:dk1>
        <a:lt1>
          <a:srgbClr val="FFFFFF"/>
        </a:lt1>
        <a:dk2>
          <a:srgbClr val="FFFFFF"/>
        </a:dk2>
        <a:lt2>
          <a:srgbClr val="8C8C8C"/>
        </a:lt2>
        <a:accent1>
          <a:srgbClr val="04739F"/>
        </a:accent1>
        <a:accent2>
          <a:srgbClr val="BE0000"/>
        </a:accent2>
        <a:accent3>
          <a:srgbClr val="FFFFFF"/>
        </a:accent3>
        <a:accent4>
          <a:srgbClr val="777777"/>
        </a:accent4>
        <a:accent5>
          <a:srgbClr val="AABCCD"/>
        </a:accent5>
        <a:accent6>
          <a:srgbClr val="AC0000"/>
        </a:accent6>
        <a:hlink>
          <a:srgbClr val="04739F"/>
        </a:hlink>
        <a:folHlink>
          <a:srgbClr val="069F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9868</TotalTime>
  <Words>1848</Words>
  <Application>Microsoft Office PowerPoint</Application>
  <PresentationFormat>Экран (4:3)</PresentationFormat>
  <Paragraphs>482</Paragraphs>
  <Slides>19</Slides>
  <Notes>18</Notes>
  <HiddenSlides>0</HiddenSlides>
  <MMClips>0</MMClips>
  <ScaleCrop>false</ScaleCrop>
  <HeadingPairs>
    <vt:vector size="6" baseType="variant">
      <vt:variant>
        <vt:lpstr>Тема</vt:lpstr>
      </vt:variant>
      <vt:variant>
        <vt:i4>5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1_Общие слайды презентации</vt:lpstr>
      <vt:lpstr>раздел 01</vt:lpstr>
      <vt:lpstr>раздел 02</vt:lpstr>
      <vt:lpstr>раздел 03</vt:lpstr>
      <vt:lpstr>Общие слайды презентации</vt:lpstr>
      <vt:lpstr>Graph</vt:lpstr>
      <vt:lpstr>Слайд 1</vt:lpstr>
      <vt:lpstr>Слайд 2</vt:lpstr>
      <vt:lpstr>Слайд 3</vt:lpstr>
      <vt:lpstr>Экспертный опрос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Manager/>
  <Company>ООО PowerLexis. "Живые" бизнес-презентации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М.В.Лещайкина</dc:creator>
  <cp:lastModifiedBy>1</cp:lastModifiedBy>
  <cp:revision>581</cp:revision>
  <dcterms:created xsi:type="dcterms:W3CDTF">2007-08-16T06:53:06Z</dcterms:created>
  <dcterms:modified xsi:type="dcterms:W3CDTF">2011-05-11T20:32:29Z</dcterms:modified>
  <cp:category/>
</cp:coreProperties>
</file>